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55"/>
  </p:notesMasterIdLst>
  <p:handoutMasterIdLst>
    <p:handoutMasterId r:id="rId56"/>
  </p:handoutMasterIdLst>
  <p:sldIdLst>
    <p:sldId id="972" r:id="rId2"/>
    <p:sldId id="973" r:id="rId3"/>
    <p:sldId id="1012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1017" r:id="rId14"/>
    <p:sldId id="989" r:id="rId15"/>
    <p:sldId id="990" r:id="rId16"/>
    <p:sldId id="991" r:id="rId17"/>
    <p:sldId id="992" r:id="rId18"/>
    <p:sldId id="974" r:id="rId19"/>
    <p:sldId id="976" r:id="rId20"/>
    <p:sldId id="993" r:id="rId21"/>
    <p:sldId id="994" r:id="rId22"/>
    <p:sldId id="995" r:id="rId23"/>
    <p:sldId id="999" r:id="rId24"/>
    <p:sldId id="1001" r:id="rId25"/>
    <p:sldId id="1003" r:id="rId26"/>
    <p:sldId id="1013" r:id="rId27"/>
    <p:sldId id="1014" r:id="rId28"/>
    <p:sldId id="1015" r:id="rId29"/>
    <p:sldId id="1018" r:id="rId30"/>
    <p:sldId id="1016" r:id="rId31"/>
    <p:sldId id="911" r:id="rId32"/>
    <p:sldId id="941" r:id="rId33"/>
    <p:sldId id="951" r:id="rId34"/>
    <p:sldId id="952" r:id="rId35"/>
    <p:sldId id="953" r:id="rId36"/>
    <p:sldId id="955" r:id="rId37"/>
    <p:sldId id="956" r:id="rId38"/>
    <p:sldId id="936" r:id="rId39"/>
    <p:sldId id="957" r:id="rId40"/>
    <p:sldId id="958" r:id="rId41"/>
    <p:sldId id="959" r:id="rId42"/>
    <p:sldId id="960" r:id="rId43"/>
    <p:sldId id="962" r:id="rId44"/>
    <p:sldId id="963" r:id="rId45"/>
    <p:sldId id="964" r:id="rId46"/>
    <p:sldId id="965" r:id="rId47"/>
    <p:sldId id="966" r:id="rId48"/>
    <p:sldId id="967" r:id="rId49"/>
    <p:sldId id="968" r:id="rId50"/>
    <p:sldId id="970" r:id="rId51"/>
    <p:sldId id="971" r:id="rId52"/>
    <p:sldId id="950" r:id="rId53"/>
    <p:sldId id="948" r:id="rId54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1012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1017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995"/>
            <p14:sldId id="999"/>
            <p14:sldId id="1001"/>
            <p14:sldId id="1003"/>
            <p14:sldId id="1013"/>
            <p14:sldId id="1014"/>
            <p14:sldId id="1015"/>
            <p14:sldId id="1018"/>
            <p14:sldId id="1016"/>
          </p14:sldIdLst>
        </p14:section>
        <p14:section name="Шаблон" id="{A0418641-B025-4BE8-8A64-E37FE0DF5467}">
          <p14:sldIdLst>
            <p14:sldId id="911"/>
            <p14:sldId id="941"/>
            <p14:sldId id="951"/>
            <p14:sldId id="952"/>
            <p14:sldId id="953"/>
            <p14:sldId id="955"/>
            <p14:sldId id="956"/>
            <p14:sldId id="936"/>
            <p14:sldId id="957"/>
            <p14:sldId id="958"/>
            <p14:sldId id="959"/>
            <p14:sldId id="960"/>
            <p14:sldId id="962"/>
            <p14:sldId id="963"/>
            <p14:sldId id="964"/>
            <p14:sldId id="965"/>
            <p14:sldId id="966"/>
            <p14:sldId id="967"/>
            <p14:sldId id="968"/>
            <p14:sldId id="970"/>
            <p14:sldId id="971"/>
            <p14:sldId id="950"/>
            <p14:sldId id="9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727" autoAdjust="0"/>
  </p:normalViewPr>
  <p:slideViewPr>
    <p:cSldViewPr snapToGrid="0">
      <p:cViewPr varScale="1">
        <p:scale>
          <a:sx n="43" d="100"/>
          <a:sy n="43" d="100"/>
        </p:scale>
        <p:origin x="427" y="9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142471981578224"/>
          <c:h val="7.54160439783785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63191462847248803"/>
          <c:h val="0.58015955660079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  <c:max val="5"/>
        </c:scaling>
        <c:delete val="0"/>
        <c:axPos val="b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4146110016888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6877043427107866"/>
          <c:w val="0.71511513153879014"/>
          <c:h val="0.8312295657289212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808-3E41-9B11-7BC81CEDD687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808-3E41-9B11-7BC81CEDD687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08-3E41-9B11-7BC81CEDD687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808-3E41-9B11-7BC81CEDD687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808-3E41-9B11-7BC81CEDD687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808-3E41-9B11-7BC81CEDD687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808-3E41-9B11-7BC81CEDD687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808-3E41-9B11-7BC81CEDD687}"/>
              </c:ext>
            </c:extLst>
          </c:dPt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808-3E41-9B11-7BC81CEDD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56657180574902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6.2592878362017379E-2"/>
          <c:y val="0.21326939596235095"/>
          <c:w val="0.76479701293882774"/>
          <c:h val="0.5397574104865264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78-8E4D-9367-9F389F1C97F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78-8E4D-9367-9F389F1C97F3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78-8E4D-9367-9F389F1C97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  <c:majorUnit val="0.2"/>
        <c:minorUnit val="0.1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028218862061779"/>
          <c:w val="0.82728110295113622"/>
          <c:h val="7.53333173409723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1602960934390645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7.32037736928357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2.8807283906265642E-2"/>
          <c:y val="0.21055175085748146"/>
          <c:w val="0.79875151208193218"/>
          <c:h val="0.5800507222213481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E7-CB41-9C48-36A2DFF6B3E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E7-CB41-9C48-36A2DFF6B3ED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E7-CB41-9C48-36A2DFF6B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3352572889176069"/>
          <c:h val="5.80616930843123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3.80251956560037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5116635336211309"/>
          <c:w val="0.82756181131808781"/>
          <c:h val="0.63169492891886803"/>
        </c:manualLayout>
      </c:layout>
      <c:lineChart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AE-BE47-9A52-1655B9A977F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CAE-BE47-9A52-1655B9A977FC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CAE-BE47-9A52-1655B9A977FC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955889558667681"/>
          <c:w val="0.8276738967838444"/>
          <c:h val="5.13366716532447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01895688138672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173741466530032E-2"/>
          <c:y val="0.17685094826639614"/>
          <c:w val="0.79588953650920047"/>
          <c:h val="0.60513647303521023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ln w="381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C-6C47-820F-7B85C6392720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ln w="3810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tx2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C-6C47-820F-7B85C6392720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12700">
                <a:noFill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C-6C47-820F-7B85C63927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768304"/>
        <c:axId val="642769968"/>
      </c:line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1787445188228667"/>
          <c:w val="0.826905206024943"/>
          <c:h val="5.9746035273447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solidFill>
                  <a:schemeClr val="tx1"/>
                </a:solidFill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5.1458489154824233E-2"/>
          <c:y val="3.41460706771920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8237317741753709E-4"/>
          <c:y val="0.18654165264275507"/>
          <c:w val="0.30947051513848728"/>
          <c:h val="0.74916178733389582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spPr>
            <a:solidFill>
              <a:schemeClr val="bg2"/>
            </a:solidFill>
            <a:ln w="76200"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8A-E24F-BB33-C660EBDDF0A1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8A-E24F-BB33-C660EBDDF0A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8A-E24F-BB33-C660EBDDF0A1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8A-E24F-BB33-C660EBDDF0A1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8A-E24F-BB33-C660EBDDF0A1}"/>
              </c:ext>
            </c:extLst>
          </c:dPt>
          <c:dPt>
            <c:idx val="5"/>
            <c:bubble3D val="0"/>
            <c:spPr>
              <a:solidFill>
                <a:schemeClr val="accent4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B8A-E24F-BB33-C660EBDDF0A1}"/>
              </c:ext>
            </c:extLst>
          </c:dPt>
          <c:dPt>
            <c:idx val="6"/>
            <c:bubble3D val="0"/>
            <c:spPr>
              <a:solidFill>
                <a:schemeClr val="accent5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B8A-E24F-BB33-C660EBDDF0A1}"/>
              </c:ext>
            </c:extLst>
          </c:dPt>
          <c:dPt>
            <c:idx val="7"/>
            <c:bubble3D val="0"/>
            <c:spPr>
              <a:solidFill>
                <a:schemeClr val="accent6"/>
              </a:solidFill>
              <a:ln w="762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B8A-E24F-BB33-C660EBDDF0A1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4B8A-E24F-BB33-C660EBDDF0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Лист1!$A$2:$A$9</c:f>
              <c:strCache>
                <c:ptCount val="8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  <c:pt idx="4">
                  <c:v>Категория 5</c:v>
                </c:pt>
                <c:pt idx="5">
                  <c:v>Категория 6</c:v>
                </c:pt>
                <c:pt idx="6">
                  <c:v>Категория 7</c:v>
                </c:pt>
                <c:pt idx="7">
                  <c:v>Категория 8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8</c:v>
                </c:pt>
                <c:pt idx="1">
                  <c:v>6</c:v>
                </c:pt>
                <c:pt idx="2">
                  <c:v>5</c:v>
                </c:pt>
                <c:pt idx="3">
                  <c:v>3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B8A-E24F-BB33-C660EBDDF0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37796938733443658"/>
          <c:y val="0.35027646162424775"/>
          <c:w val="0.24174606446445504"/>
          <c:h val="0.4393741494043428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580159556600795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100"/>
        <c:axId val="642768304"/>
        <c:axId val="642769968"/>
      </c:barChart>
      <c:catAx>
        <c:axId val="64276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ru-RU" sz="3200" b="1" dirty="0">
                <a:latin typeface="+mj-lt"/>
              </a:rPr>
              <a:t>Название диаграммы</a:t>
            </a:r>
          </a:p>
        </c:rich>
      </c:tx>
      <c:layout>
        <c:manualLayout>
          <c:xMode val="edge"/>
          <c:yMode val="edge"/>
          <c:x val="0"/>
          <c:y val="4.281671197430547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8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3.0363900847472603E-3"/>
          <c:y val="0.1699220925056848"/>
          <c:w val="0.82398657235908335"/>
          <c:h val="0.6637782313776182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DA-B84C-A96D-E7C3AFCBEF9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9DA-B84C-A96D-E7C3AFCBEF9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Лист1!$A$2:$A$5</c:f>
              <c:strCache>
                <c:ptCount val="4"/>
                <c:pt idx="0">
                  <c:v>Категория 1</c:v>
                </c:pt>
                <c:pt idx="1">
                  <c:v>Категория 2</c:v>
                </c:pt>
                <c:pt idx="2">
                  <c:v>Категория 3</c:v>
                </c:pt>
                <c:pt idx="3">
                  <c:v>Категория 4</c:v>
                </c:pt>
              </c:strCache>
            </c:strRef>
          </c:cat>
          <c:val>
            <c:numRef>
              <c:f>Лист1!$D$2:$D$5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DA-B84C-A96D-E7C3AFCBEF9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0"/>
        <c:overlap val="-50"/>
        <c:axId val="642768304"/>
        <c:axId val="642769968"/>
      </c:barChart>
      <c:catAx>
        <c:axId val="642768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642769968"/>
        <c:crosses val="autoZero"/>
        <c:auto val="1"/>
        <c:lblAlgn val="ctr"/>
        <c:lblOffset val="100"/>
        <c:noMultiLvlLbl val="0"/>
      </c:catAx>
      <c:valAx>
        <c:axId val="64276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427683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5.4298081849716434E-3"/>
          <c:y val="0.87033785014490017"/>
          <c:w val="0.82240427799928129"/>
          <c:h val="7.474313026497675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svg"/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svg"/><Relationship Id="rId10" Type="http://schemas.openxmlformats.org/officeDocument/2006/relationships/image" Target="../media/image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Уровень экспрессии гена - сколько раз ген был считан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Гены друг на друга влияют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Задача: по уровням экспрессии генов выяснить, кто на кого влияет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28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:a16="http://schemas.microsoft.com/office/drawing/2014/main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экспериментальным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sp>
        <p:nvSpPr>
          <p:cNvPr id="7" name="Текст 6">
            <a:extLst>
              <a:ext uri="{FF2B5EF4-FFF2-40B4-BE49-F238E27FC236}">
                <a16:creationId xmlns:a16="http://schemas.microsoft.com/office/drawing/2014/main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вероятности 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85B0AC07-6725-4F79-8DCA-1427ED19EA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1D1FBC97-9C58-4057-BDF4-D77AEDC8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29250"/>
            <a:ext cx="10239375" cy="6032624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A4086463-1D71-4B3B-9440-510A8B3FF1C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:a16="http://schemas.microsoft.com/office/drawing/2014/main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84FAFA-01AA-40FA-841D-D0B9E7D6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4752875" cy="8819301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EDFD78-AF1A-491E-A11A-7FE4E91C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7" y="2355570"/>
            <a:ext cx="19769138" cy="9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3103563"/>
            <a:ext cx="19363163" cy="7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2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Исследуем 2 вида меланомы - рака человека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Обнаружили 4 пары генов, по которым эти меланомы достоверно отличаются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В научной статье эти же пары генов установили экспериментально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56505" y="6573985"/>
            <a:ext cx="8270113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stosite.ru/babushkin/wp-content/uploads/sites/21/2016/09/a_39-m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 bwMode="auto">
          <a:xfrm>
            <a:off x="13655675" y="3247795"/>
            <a:ext cx="10726739" cy="87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272307"/>
            <a:ext cx="13655675" cy="870633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4" y="3223285"/>
            <a:ext cx="12076111" cy="8755360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ru-RU" sz="4800" dirty="0"/>
              <a:t>Работать над узкоспециализированной проблемой без необходимого теоретического </a:t>
            </a:r>
            <a:r>
              <a:rPr lang="ru-RU" sz="4800" dirty="0" err="1"/>
              <a:t>бэкграунда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Анализировать научные статьи 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Работать в команде над исследовательским проектом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 err="1"/>
              <a:t>Скиллы</a:t>
            </a:r>
            <a:r>
              <a:rPr lang="en-US" sz="4800" dirty="0"/>
              <a:t>: R, Python Data Analysis kits, </a:t>
            </a:r>
            <a:r>
              <a:rPr lang="en-US" sz="4800" dirty="0" err="1"/>
              <a:t>Github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1704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1" y="531539"/>
            <a:ext cx="21232812" cy="1454697"/>
          </a:xfrm>
        </p:spPr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103564"/>
            <a:ext cx="14023975" cy="8839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2" y="3822700"/>
            <a:ext cx="10982325" cy="8056564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en-US" sz="4800" dirty="0"/>
              <a:t>Big data: </a:t>
            </a:r>
            <a:r>
              <a:rPr lang="ru-RU" sz="4800" dirty="0"/>
              <a:t>большая вычислительная сложность алгоритмов × много данных = очень много времени</a:t>
            </a:r>
            <a:r>
              <a:rPr lang="en-US" sz="4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Методы в статьях НЕ РАБОТАЮТ</a:t>
            </a:r>
            <a:r>
              <a:rPr lang="en-US" sz="4800" dirty="0"/>
              <a:t>!!! (</a:t>
            </a:r>
            <a:r>
              <a:rPr lang="ru-RU" sz="4800" dirty="0"/>
              <a:t>не всегда, но достаточно часто</a:t>
            </a:r>
            <a:r>
              <a:rPr lang="en-US" sz="4800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Сложные методы зачастую работают плохо</a:t>
            </a:r>
            <a:endParaRPr lang="en-US" sz="4800" dirty="0"/>
          </a:p>
          <a:p>
            <a:endParaRPr lang="en-US" sz="4800" dirty="0"/>
          </a:p>
          <a:p>
            <a:endParaRPr lang="ru-RU" sz="4800" dirty="0"/>
          </a:p>
        </p:txBody>
      </p:sp>
      <p:pic>
        <p:nvPicPr>
          <p:cNvPr id="6" name="Picture 2" descr="https://pimg.mycdn.me/getImage?disableStub=true&amp;type=VIDEO_S_720&amp;url=http%3A%2F%2Fvdp.mycdn.me%2FgetImage%3Fid%3D57041160944%26idx%3D13%26thumbType%3D32%26f%3D1&amp;signatureToken=HwIp6pTn4UgnKdsxL9r2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26027"/>
          <a:stretch/>
        </p:blipFill>
        <p:spPr bwMode="auto">
          <a:xfrm>
            <a:off x="14023975" y="3183837"/>
            <a:ext cx="10358438" cy="87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3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1"/>
          </a:xfrm>
          <a:solidFill>
            <a:srgbClr val="FFC000"/>
          </a:solidFill>
        </p:spPr>
        <p:txBody>
          <a:bodyPr anchor="ctr"/>
          <a:lstStyle/>
          <a:p>
            <a:pPr lvl="3"/>
            <a:r>
              <a:rPr lang="ru-RU" sz="4800" dirty="0"/>
              <a:t>Рассмотреть другие агрегационные функции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Применить алгоритмы к другим реальным данным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Доделать библиотеку до </a:t>
            </a:r>
            <a:r>
              <a:rPr lang="ru-RU" sz="4800" dirty="0" err="1"/>
              <a:t>продакшн</a:t>
            </a:r>
            <a:r>
              <a:rPr lang="ru-RU" sz="4800" dirty="0"/>
              <a:t> решения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37015" y="6554496"/>
            <a:ext cx="8231134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4343546"/>
            <a:ext cx="24382413" cy="7213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Трапеция 17"/>
          <p:cNvSpPr/>
          <p:nvPr/>
        </p:nvSpPr>
        <p:spPr>
          <a:xfrm>
            <a:off x="5769269" y="4267200"/>
            <a:ext cx="14189875" cy="7422776"/>
          </a:xfrm>
          <a:prstGeom prst="trapezoid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3" y="5649913"/>
            <a:ext cx="2927350" cy="2927350"/>
          </a:xfrm>
          <a:prstGeom prst="ellipse">
            <a:avLst/>
          </a:prstGeom>
        </p:spPr>
      </p:pic>
      <p:sp>
        <p:nvSpPr>
          <p:cNvPr id="21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9204927" y="8549215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dvsvetlichny@gmail.com</a:t>
            </a:r>
            <a:endParaRPr lang="ru-RU" dirty="0"/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9308766" y="9551551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sz="28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9" y="9549079"/>
            <a:ext cx="677391" cy="6773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2" y="8549214"/>
            <a:ext cx="737031" cy="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0" y="0"/>
            <a:ext cx="14097000" cy="13716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Прямоугольник с одним вырезанным углом 52"/>
          <p:cNvSpPr/>
          <p:nvPr/>
        </p:nvSpPr>
        <p:spPr>
          <a:xfrm>
            <a:off x="0" y="2728851"/>
            <a:ext cx="14122400" cy="11170810"/>
          </a:xfrm>
          <a:prstGeom prst="snip1Rect">
            <a:avLst>
              <a:gd name="adj" fmla="val 25982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/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00" y="347093"/>
            <a:ext cx="12137955" cy="1583276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:a16="http://schemas.microsoft.com/office/drawing/2014/main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304" y="2545190"/>
            <a:ext cx="8611907" cy="8611907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38139" y="347093"/>
            <a:ext cx="8763000" cy="1219200"/>
          </a:xfrm>
        </p:spPr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4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04894" y="3374962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volobueva.maria1999@ya.ru</a:t>
            </a:r>
            <a:endParaRPr lang="ru-RU" dirty="0"/>
          </a:p>
        </p:txBody>
      </p:sp>
      <p:sp>
        <p:nvSpPr>
          <p:cNvPr id="55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708733" y="4377298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@mvol99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96" y="4374826"/>
            <a:ext cx="677391" cy="67739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9" y="3374961"/>
            <a:ext cx="737031" cy="737031"/>
          </a:xfrm>
          <a:prstGeom prst="rect">
            <a:avLst/>
          </a:prstGeom>
        </p:spPr>
      </p:pic>
      <p:sp>
        <p:nvSpPr>
          <p:cNvPr id="70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19876" y="6022336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chchchoon.dk@gmail.com</a:t>
            </a:r>
            <a:endParaRPr lang="ru-RU" dirty="0"/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04895" y="7024672"/>
            <a:ext cx="8537376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dstprc</a:t>
            </a:r>
            <a:endParaRPr lang="ru-RU" dirty="0"/>
          </a:p>
        </p:txBody>
      </p: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8" y="7022200"/>
            <a:ext cx="677391" cy="67739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1" y="6022335"/>
            <a:ext cx="737031" cy="737031"/>
          </a:xfrm>
          <a:prstGeom prst="rect">
            <a:avLst/>
          </a:prstGeom>
        </p:spPr>
      </p:pic>
      <p:sp>
        <p:nvSpPr>
          <p:cNvPr id="78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867819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kuznechick@mail.ru</a:t>
            </a:r>
            <a:endParaRPr lang="ru-RU" dirty="0"/>
          </a:p>
        </p:txBody>
      </p:sp>
      <p:sp>
        <p:nvSpPr>
          <p:cNvPr id="79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968053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SergeKuz</a:t>
            </a:r>
            <a:endParaRPr lang="ru-RU" dirty="0"/>
          </a:p>
        </p:txBody>
      </p: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9678061"/>
            <a:ext cx="677391" cy="6773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8678196"/>
            <a:ext cx="737031" cy="737031"/>
          </a:xfrm>
          <a:prstGeom prst="rect">
            <a:avLst/>
          </a:prstGeom>
        </p:spPr>
      </p:pic>
      <p:sp>
        <p:nvSpPr>
          <p:cNvPr id="82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1121650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ogarokpeter@gmail.com</a:t>
            </a:r>
            <a:endParaRPr lang="ru-RU" dirty="0"/>
          </a:p>
        </p:txBody>
      </p:sp>
      <p:sp>
        <p:nvSpPr>
          <p:cNvPr id="83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1221884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ogarokpeter</a:t>
            </a:r>
            <a:endParaRPr lang="ru-RU" dirty="0"/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12216371"/>
            <a:ext cx="677391" cy="677391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11216506"/>
            <a:ext cx="737031" cy="737031"/>
          </a:xfrm>
          <a:prstGeom prst="rect">
            <a:avLst/>
          </a:prstGeom>
        </p:spPr>
      </p:pic>
      <p:sp>
        <p:nvSpPr>
          <p:cNvPr id="94" name="Текст 1"/>
          <p:cNvSpPr txBox="1">
            <a:spLocks/>
          </p:cNvSpPr>
          <p:nvPr/>
        </p:nvSpPr>
        <p:spPr>
          <a:xfrm>
            <a:off x="631665" y="3649551"/>
            <a:ext cx="3868898" cy="8205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Волобуева Мария</a:t>
            </a:r>
            <a:endParaRPr lang="ru-RU" dirty="0"/>
          </a:p>
        </p:txBody>
      </p:sp>
      <p:sp>
        <p:nvSpPr>
          <p:cNvPr id="95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6392863"/>
            <a:ext cx="4245135" cy="820513"/>
          </a:xfrm>
        </p:spPr>
        <p:txBody>
          <a:bodyPr/>
          <a:lstStyle/>
          <a:p>
            <a:r>
              <a:rPr lang="ru-RU" dirty="0"/>
              <a:t>Калинин Дмитрий</a:t>
            </a:r>
          </a:p>
        </p:txBody>
      </p:sp>
      <p:sp>
        <p:nvSpPr>
          <p:cNvPr id="96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9055938"/>
            <a:ext cx="8418163" cy="820513"/>
          </a:xfrm>
        </p:spPr>
        <p:txBody>
          <a:bodyPr/>
          <a:lstStyle/>
          <a:p>
            <a:r>
              <a:rPr lang="ru-RU" dirty="0"/>
              <a:t>Кузьминых Сергей</a:t>
            </a:r>
          </a:p>
        </p:txBody>
      </p:sp>
      <p:sp>
        <p:nvSpPr>
          <p:cNvPr id="97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11624157"/>
            <a:ext cx="8418163" cy="820513"/>
          </a:xfrm>
        </p:spPr>
        <p:txBody>
          <a:bodyPr/>
          <a:lstStyle/>
          <a:p>
            <a:r>
              <a:rPr lang="ru-RU" dirty="0"/>
              <a:t>Огарок Пётр</a:t>
            </a:r>
          </a:p>
        </p:txBody>
      </p:sp>
    </p:spTree>
    <p:extLst>
      <p:ext uri="{BB962C8B-B14F-4D97-AF65-F5344CB8AC3E}">
        <p14:creationId xmlns:p14="http://schemas.microsoft.com/office/powerpoint/2010/main" val="9968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06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Заголовок презентации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Иван Иванов, менеджер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F3A3B89-B7FB-874E-81D7-2C39CF3AA49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82007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Стиль для оформления таблиц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540733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</a:t>
                      </a:r>
                      <a:r>
                        <a:rPr lang="ru-RU" sz="3200" b="0" i="0" baseline="0" dirty="0">
                          <a:latin typeface="+mn-lt"/>
                        </a:rPr>
                        <a:t> 921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</a:t>
                      </a:r>
                      <a:r>
                        <a:rPr lang="ru-RU" sz="3200" b="0" i="0" baseline="0" dirty="0">
                          <a:latin typeface="+mn-lt"/>
                        </a:rPr>
                        <a:t> 114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124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827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9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8 742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667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234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3 445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3 456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22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7 668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7</a:t>
                      </a:r>
                      <a:r>
                        <a:rPr lang="ru-RU" sz="3200" b="0" i="0" baseline="0" dirty="0">
                          <a:latin typeface="+mn-lt"/>
                        </a:rPr>
                        <a:t> 643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65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356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22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8DA16-13E9-714B-BC9C-75616D67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Оформление таблицы </a:t>
            </a:r>
            <a:br>
              <a:rPr lang="ru-RU" dirty="0"/>
            </a:br>
            <a:r>
              <a:rPr lang="ru-RU" dirty="0"/>
              <a:t>с выделением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D77152F-C16C-FA4B-AC5B-B5AEF71F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CD0C46-CCA7-2E4F-9436-A616A469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0A05E80E-C445-C845-9CC9-CBCB823FA1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136652"/>
              </p:ext>
            </p:extLst>
          </p:nvPr>
        </p:nvGraphicFramePr>
        <p:xfrm>
          <a:off x="1587500" y="3282462"/>
          <a:ext cx="17565688" cy="800513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38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6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62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599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87182">
                <a:tc>
                  <a:txBody>
                    <a:bodyPr/>
                    <a:lstStyle/>
                    <a:p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Текст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1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2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3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</a:rPr>
                        <a:t>Столбец 4</a:t>
                      </a:r>
                      <a:endParaRPr lang="ru-RU" sz="3200" b="1" i="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6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1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012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63213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Текст 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8777">
                <a:tc>
                  <a:txBody>
                    <a:bodyPr/>
                    <a:lstStyle/>
                    <a:p>
                      <a:pPr algn="l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Текст 4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20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latin typeface="+mn-lt"/>
                        </a:rPr>
                        <a:t>10</a:t>
                      </a:r>
                      <a:endParaRPr lang="ru-RU" sz="3200" b="0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42334">
                <a:tc>
                  <a:txBody>
                    <a:bodyPr/>
                    <a:lstStyle/>
                    <a:p>
                      <a:pPr algn="l"/>
                      <a:r>
                        <a:rPr lang="ru-RU" sz="3200" b="1" i="0" dirty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Итого:</a:t>
                      </a:r>
                    </a:p>
                  </a:txBody>
                  <a:tcPr marL="180000" marR="180000" marT="0" marB="0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80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1" i="0" dirty="0">
                          <a:latin typeface="+mj-lt"/>
                        </a:rPr>
                        <a:t>40</a:t>
                      </a:r>
                      <a:endParaRPr lang="ru-RU" sz="3200" b="1" i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80000" marR="18000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D0A7CF3-87E9-F947-8854-514E8509E627}"/>
              </a:ext>
            </a:extLst>
          </p:cNvPr>
          <p:cNvGrpSpPr/>
          <p:nvPr/>
        </p:nvGrpSpPr>
        <p:grpSpPr>
          <a:xfrm>
            <a:off x="18799878" y="818540"/>
            <a:ext cx="5582535" cy="1095375"/>
            <a:chOff x="18799878" y="906463"/>
            <a:chExt cx="5582535" cy="1095375"/>
          </a:xfrm>
        </p:grpSpPr>
        <p:sp>
          <p:nvSpPr>
            <p:cNvPr id="19" name="Прямоугольник 18">
              <a:extLst>
                <a:ext uri="{FF2B5EF4-FFF2-40B4-BE49-F238E27FC236}">
                  <a16:creationId xmlns:a16="http://schemas.microsoft.com/office/drawing/2014/main" id="{CA6D9DCB-0EF7-4147-827F-41F498D4716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C4CD408C-B84D-C740-B8A3-4567FFA93C64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1" name="Овал 20">
                <a:extLst>
                  <a:ext uri="{FF2B5EF4-FFF2-40B4-BE49-F238E27FC236}">
                    <a16:creationId xmlns:a16="http://schemas.microsoft.com/office/drawing/2014/main" id="{3D98F946-7364-224A-892E-68C80F91899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43AF9E55-8D31-1143-A96E-79FD368C3AE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3" name="Прямая соединительная линия 22">
                  <a:extLst>
                    <a:ext uri="{FF2B5EF4-FFF2-40B4-BE49-F238E27FC236}">
                      <a16:creationId xmlns:a16="http://schemas.microsoft.com/office/drawing/2014/main" id="{C88E56AC-1F97-F644-8B03-2345BCA98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Прямая соединительная линия 23">
                  <a:extLst>
                    <a:ext uri="{FF2B5EF4-FFF2-40B4-BE49-F238E27FC236}">
                      <a16:creationId xmlns:a16="http://schemas.microsoft.com/office/drawing/2014/main" id="{96070B01-10C2-6640-9A2D-2BEC1B1506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03523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85C13-FD01-184E-A564-B26036D49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Элементы оформления схем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37F45B-4BB2-204E-A919-AA15108DB8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74FCA5-2D1A-CA4B-80FC-9DB5305E53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35</a:t>
            </a:fld>
            <a:endParaRPr lang="ru-RU" dirty="0"/>
          </a:p>
        </p:txBody>
      </p:sp>
      <p:sp>
        <p:nvSpPr>
          <p:cNvPr id="5" name="Shape 949">
            <a:extLst>
              <a:ext uri="{FF2B5EF4-FFF2-40B4-BE49-F238E27FC236}">
                <a16:creationId xmlns:a16="http://schemas.microsoft.com/office/drawing/2014/main" id="{4A5D1395-217C-EE49-A42D-6555C341F701}"/>
              </a:ext>
            </a:extLst>
          </p:cNvPr>
          <p:cNvSpPr txBox="1">
            <a:spLocks/>
          </p:cNvSpPr>
          <p:nvPr/>
        </p:nvSpPr>
        <p:spPr>
          <a:xfrm>
            <a:off x="1587096" y="3441549"/>
            <a:ext cx="6585354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стрелок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8E250FF-986F-794F-A5E1-183CAD5A5DB1}"/>
              </a:ext>
            </a:extLst>
          </p:cNvPr>
          <p:cNvGrpSpPr/>
          <p:nvPr/>
        </p:nvGrpSpPr>
        <p:grpSpPr>
          <a:xfrm>
            <a:off x="10367755" y="6516949"/>
            <a:ext cx="502284" cy="505521"/>
            <a:chOff x="1037502" y="7349795"/>
            <a:chExt cx="502284" cy="505521"/>
          </a:xfrm>
          <a:solidFill>
            <a:schemeClr val="bg2"/>
          </a:solidFill>
        </p:grpSpPr>
        <p:sp>
          <p:nvSpPr>
            <p:cNvPr id="8" name="Овал 7">
              <a:extLst>
                <a:ext uri="{FF2B5EF4-FFF2-40B4-BE49-F238E27FC236}">
                  <a16:creationId xmlns:a16="http://schemas.microsoft.com/office/drawing/2014/main" id="{C68AC9D1-A62F-E34E-9B26-D24060FBF8E0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A9A1B1B2-21DA-5248-B92F-7714E82B938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  <a:grpFill/>
          </p:grpSpPr>
          <p:cxnSp>
            <p:nvCxnSpPr>
              <p:cNvPr id="10" name="Прямая соединительная линия 9">
                <a:extLst>
                  <a:ext uri="{FF2B5EF4-FFF2-40B4-BE49-F238E27FC236}">
                    <a16:creationId xmlns:a16="http://schemas.microsoft.com/office/drawing/2014/main" id="{B3AF6BAB-E468-CA4F-B723-B073D9877CDC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Прямая соединительная линия 10">
                <a:extLst>
                  <a:ext uri="{FF2B5EF4-FFF2-40B4-BE49-F238E27FC236}">
                    <a16:creationId xmlns:a16="http://schemas.microsoft.com/office/drawing/2014/main" id="{7B4CEF78-30CE-E443-BBD3-CE48EB418988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grpFill/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Овал 11">
            <a:extLst>
              <a:ext uri="{FF2B5EF4-FFF2-40B4-BE49-F238E27FC236}">
                <a16:creationId xmlns:a16="http://schemas.microsoft.com/office/drawing/2014/main" id="{613C8495-B0F9-0443-8D30-DBD5C5D71205}"/>
              </a:ext>
            </a:extLst>
          </p:cNvPr>
          <p:cNvSpPr/>
          <p:nvPr/>
        </p:nvSpPr>
        <p:spPr>
          <a:xfrm>
            <a:off x="9602346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CC3820B-2ADA-7F4C-9B7A-A10277AE78B2}"/>
              </a:ext>
            </a:extLst>
          </p:cNvPr>
          <p:cNvSpPr/>
          <p:nvPr/>
        </p:nvSpPr>
        <p:spPr>
          <a:xfrm>
            <a:off x="10362790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36B61F37-1163-EB4E-977A-E6F4853BDE6B}"/>
              </a:ext>
            </a:extLst>
          </p:cNvPr>
          <p:cNvSpPr/>
          <p:nvPr/>
        </p:nvSpPr>
        <p:spPr>
          <a:xfrm>
            <a:off x="11123235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2369AE0B-36D0-B549-A6D8-8ADA4DAEB7A1}"/>
              </a:ext>
            </a:extLst>
          </p:cNvPr>
          <p:cNvSpPr/>
          <p:nvPr/>
        </p:nvSpPr>
        <p:spPr>
          <a:xfrm>
            <a:off x="11883679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8240325E-C512-D244-A5F8-EFF7A8C2BBEB}"/>
              </a:ext>
            </a:extLst>
          </p:cNvPr>
          <p:cNvSpPr/>
          <p:nvPr/>
        </p:nvSpPr>
        <p:spPr>
          <a:xfrm>
            <a:off x="12644124" y="4880325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5C2E3C75-3344-4945-A788-7C94E318E6B1}"/>
              </a:ext>
            </a:extLst>
          </p:cNvPr>
          <p:cNvSpPr/>
          <p:nvPr/>
        </p:nvSpPr>
        <p:spPr>
          <a:xfrm>
            <a:off x="9602346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0EAC608D-0AA3-474A-B9D8-F8A062FDBB71}"/>
              </a:ext>
            </a:extLst>
          </p:cNvPr>
          <p:cNvSpPr/>
          <p:nvPr/>
        </p:nvSpPr>
        <p:spPr>
          <a:xfrm>
            <a:off x="10362790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A21655D-D2FC-E744-857E-E4E00DE7372F}"/>
              </a:ext>
            </a:extLst>
          </p:cNvPr>
          <p:cNvSpPr/>
          <p:nvPr/>
        </p:nvSpPr>
        <p:spPr>
          <a:xfrm>
            <a:off x="11123234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701783F5-5CD5-3F43-A91A-DE7A5C03787D}"/>
              </a:ext>
            </a:extLst>
          </p:cNvPr>
          <p:cNvSpPr/>
          <p:nvPr/>
        </p:nvSpPr>
        <p:spPr>
          <a:xfrm>
            <a:off x="11883679" y="5698637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28A7E6D-0BD0-3D4B-929F-A463DE478D03}"/>
              </a:ext>
            </a:extLst>
          </p:cNvPr>
          <p:cNvSpPr/>
          <p:nvPr/>
        </p:nvSpPr>
        <p:spPr>
          <a:xfrm>
            <a:off x="11878713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CC725C-7B7D-C949-B265-7E4A4E64F3B6}"/>
              </a:ext>
            </a:extLst>
          </p:cNvPr>
          <p:cNvGrpSpPr/>
          <p:nvPr/>
        </p:nvGrpSpPr>
        <p:grpSpPr>
          <a:xfrm>
            <a:off x="9589404" y="7358588"/>
            <a:ext cx="502284" cy="505521"/>
            <a:chOff x="10655233" y="11700853"/>
            <a:chExt cx="502284" cy="505521"/>
          </a:xfrm>
        </p:grpSpPr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BF8AA80C-14D4-E94A-AE6E-C04901B787CB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88401C3D-F316-AF4D-8A54-4587BE79AC9A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25" name="Прямая соединительная линия 24">
                <a:extLst>
                  <a:ext uri="{FF2B5EF4-FFF2-40B4-BE49-F238E27FC236}">
                    <a16:creationId xmlns:a16="http://schemas.microsoft.com/office/drawing/2014/main" id="{E2BC9CCD-0BA9-0C4A-8308-7AE2CD630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Прямая соединительная линия 25">
                <a:extLst>
                  <a:ext uri="{FF2B5EF4-FFF2-40B4-BE49-F238E27FC236}">
                    <a16:creationId xmlns:a16="http://schemas.microsoft.com/office/drawing/2014/main" id="{9DFF264D-4C7E-024C-AC0A-C2270E24C0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58AAEF0B-13A3-6F4F-8AA0-37C68CD2E90E}"/>
              </a:ext>
            </a:extLst>
          </p:cNvPr>
          <p:cNvGrpSpPr/>
          <p:nvPr/>
        </p:nvGrpSpPr>
        <p:grpSpPr>
          <a:xfrm>
            <a:off x="10377685" y="7358588"/>
            <a:ext cx="502284" cy="505521"/>
            <a:chOff x="1037502" y="7349795"/>
            <a:chExt cx="502284" cy="505521"/>
          </a:xfrm>
        </p:grpSpPr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1C8421F2-3B81-9045-ACC6-2C3C35D588BF}"/>
                </a:ext>
              </a:extLst>
            </p:cNvPr>
            <p:cNvSpPr/>
            <p:nvPr/>
          </p:nvSpPr>
          <p:spPr>
            <a:xfrm>
              <a:off x="1037502" y="7349795"/>
              <a:ext cx="502284" cy="505521"/>
            </a:xfrm>
            <a:prstGeom prst="ellipse">
              <a:avLst/>
            </a:prstGeom>
            <a:solidFill>
              <a:schemeClr val="tx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Группа 28">
              <a:extLst>
                <a:ext uri="{FF2B5EF4-FFF2-40B4-BE49-F238E27FC236}">
                  <a16:creationId xmlns:a16="http://schemas.microsoft.com/office/drawing/2014/main" id="{20D29EE4-8D7D-3845-976B-49E0DC46FA01}"/>
                </a:ext>
              </a:extLst>
            </p:cNvPr>
            <p:cNvGrpSpPr/>
            <p:nvPr/>
          </p:nvGrpSpPr>
          <p:grpSpPr>
            <a:xfrm>
              <a:off x="1178369" y="7493916"/>
              <a:ext cx="213457" cy="213456"/>
              <a:chOff x="12043608" y="8249482"/>
              <a:chExt cx="387273" cy="387273"/>
            </a:xfrm>
          </p:grpSpPr>
          <p:cxnSp>
            <p:nvCxnSpPr>
              <p:cNvPr id="30" name="Прямая соединительная линия 29">
                <a:extLst>
                  <a:ext uri="{FF2B5EF4-FFF2-40B4-BE49-F238E27FC236}">
                    <a16:creationId xmlns:a16="http://schemas.microsoft.com/office/drawing/2014/main" id="{1F684EFB-6FB7-EC46-B29F-F1F7A7206CFD}"/>
                  </a:ext>
                </a:extLst>
              </p:cNvPr>
              <p:cNvCxnSpPr/>
              <p:nvPr/>
            </p:nvCxnSpPr>
            <p:spPr>
              <a:xfrm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>
                <a:extLst>
                  <a:ext uri="{FF2B5EF4-FFF2-40B4-BE49-F238E27FC236}">
                    <a16:creationId xmlns:a16="http://schemas.microsoft.com/office/drawing/2014/main" id="{18DD4619-02CF-5A4C-9ABC-6B2DF057E247}"/>
                  </a:ext>
                </a:extLst>
              </p:cNvPr>
              <p:cNvCxnSpPr/>
              <p:nvPr/>
            </p:nvCxnSpPr>
            <p:spPr>
              <a:xfrm flipV="1">
                <a:off x="12043608" y="8249482"/>
                <a:ext cx="387273" cy="387273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FEC1433F-779C-6E43-8575-55E1BD23C8DB}"/>
              </a:ext>
            </a:extLst>
          </p:cNvPr>
          <p:cNvSpPr/>
          <p:nvPr/>
        </p:nvSpPr>
        <p:spPr>
          <a:xfrm>
            <a:off x="11123234" y="6516949"/>
            <a:ext cx="502284" cy="505521"/>
          </a:xfrm>
          <a:prstGeom prst="ellipse">
            <a:avLst/>
          </a:prstGeom>
          <a:solidFill>
            <a:schemeClr val="bg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ru-RU" sz="24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33" name="Скругленный прямоугольник 32">
            <a:extLst>
              <a:ext uri="{FF2B5EF4-FFF2-40B4-BE49-F238E27FC236}">
                <a16:creationId xmlns:a16="http://schemas.microsoft.com/office/drawing/2014/main" id="{E36A3A84-C262-FA40-8987-E892C8285669}"/>
              </a:ext>
            </a:extLst>
          </p:cNvPr>
          <p:cNvSpPr/>
          <p:nvPr/>
        </p:nvSpPr>
        <p:spPr>
          <a:xfrm>
            <a:off x="16221075" y="4564063"/>
            <a:ext cx="6588000" cy="1466056"/>
          </a:xfrm>
          <a:prstGeom prst="roundRect">
            <a:avLst>
              <a:gd name="adj" fmla="val 283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4800" dirty="0">
                <a:ln w="0"/>
                <a:solidFill>
                  <a:schemeClr val="tx1"/>
                </a:solidFill>
              </a:rPr>
              <a:t>Текст 48 пт</a:t>
            </a:r>
          </a:p>
        </p:txBody>
      </p:sp>
      <p:sp>
        <p:nvSpPr>
          <p:cNvPr id="34" name="Скругленный прямоугольник 33">
            <a:extLst>
              <a:ext uri="{FF2B5EF4-FFF2-40B4-BE49-F238E27FC236}">
                <a16:creationId xmlns:a16="http://schemas.microsoft.com/office/drawing/2014/main" id="{EE4766D0-7CCD-9649-A6E2-97B6AA272753}"/>
              </a:ext>
            </a:extLst>
          </p:cNvPr>
          <p:cNvSpPr/>
          <p:nvPr/>
        </p:nvSpPr>
        <p:spPr>
          <a:xfrm>
            <a:off x="16221075" y="6392863"/>
            <a:ext cx="6588000" cy="2537868"/>
          </a:xfrm>
          <a:prstGeom prst="roundRect">
            <a:avLst>
              <a:gd name="adj" fmla="val 15798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3200" dirty="0">
                <a:ln w="0"/>
                <a:solidFill>
                  <a:schemeClr val="tx1"/>
                </a:solidFill>
              </a:rPr>
              <a:t>Длинный текст 32 пт</a:t>
            </a:r>
          </a:p>
        </p:txBody>
      </p:sp>
      <p:sp>
        <p:nvSpPr>
          <p:cNvPr id="35" name="Скругленный прямоугольник 34">
            <a:extLst>
              <a:ext uri="{FF2B5EF4-FFF2-40B4-BE49-F238E27FC236}">
                <a16:creationId xmlns:a16="http://schemas.microsoft.com/office/drawing/2014/main" id="{C6D310C8-7316-C04E-8E40-F14CF1D2BEAF}"/>
              </a:ext>
            </a:extLst>
          </p:cNvPr>
          <p:cNvSpPr/>
          <p:nvPr/>
        </p:nvSpPr>
        <p:spPr>
          <a:xfrm>
            <a:off x="16221075" y="9324975"/>
            <a:ext cx="6588000" cy="2190750"/>
          </a:xfrm>
          <a:prstGeom prst="roundRect">
            <a:avLst>
              <a:gd name="adj" fmla="val 22634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r>
              <a:rPr lang="ru-RU" sz="2400" dirty="0">
                <a:ln w="0"/>
                <a:solidFill>
                  <a:schemeClr val="tx1"/>
                </a:solidFill>
              </a:rPr>
              <a:t>Очень длинный текст 24 пт </a:t>
            </a:r>
          </a:p>
        </p:txBody>
      </p: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2579F974-C21F-8F45-B356-C1E262EE9F46}"/>
              </a:ext>
            </a:extLst>
          </p:cNvPr>
          <p:cNvCxnSpPr>
            <a:cxnSpLocks/>
          </p:cNvCxnSpPr>
          <p:nvPr/>
        </p:nvCxnSpPr>
        <p:spPr>
          <a:xfrm>
            <a:off x="1569158" y="5052272"/>
            <a:ext cx="2214467" cy="0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1B101FEC-A277-B84F-A097-50F1D51A8750}"/>
              </a:ext>
            </a:extLst>
          </p:cNvPr>
          <p:cNvGrpSpPr/>
          <p:nvPr/>
        </p:nvGrpSpPr>
        <p:grpSpPr>
          <a:xfrm>
            <a:off x="1579563" y="5809534"/>
            <a:ext cx="2921000" cy="1903781"/>
            <a:chOff x="11808206" y="3866669"/>
            <a:chExt cx="2921000" cy="1903781"/>
          </a:xfrm>
        </p:grpSpPr>
        <p:cxnSp>
          <p:nvCxnSpPr>
            <p:cNvPr id="38" name="Прямая со стрелкой 37">
              <a:extLst>
                <a:ext uri="{FF2B5EF4-FFF2-40B4-BE49-F238E27FC236}">
                  <a16:creationId xmlns:a16="http://schemas.microsoft.com/office/drawing/2014/main" id="{C7719D0B-C252-9249-ADDC-FB02ED533D66}"/>
                </a:ext>
              </a:extLst>
            </p:cNvPr>
            <p:cNvCxnSpPr>
              <a:cxnSpLocks/>
            </p:cNvCxnSpPr>
            <p:nvPr/>
          </p:nvCxnSpPr>
          <p:spPr>
            <a:xfrm>
              <a:off x="14729206" y="3866669"/>
              <a:ext cx="0" cy="190378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81FAC672-5367-3546-B3F2-54427E0F5C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08206" y="3873776"/>
              <a:ext cx="2921000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6C6EB46D-FD2F-564F-8A57-FA08073E7BF3}"/>
              </a:ext>
            </a:extLst>
          </p:cNvPr>
          <p:cNvGrpSpPr/>
          <p:nvPr/>
        </p:nvGrpSpPr>
        <p:grpSpPr>
          <a:xfrm rot="10800000">
            <a:off x="5238170" y="5748529"/>
            <a:ext cx="2194505" cy="1903555"/>
            <a:chOff x="12534701" y="3866895"/>
            <a:chExt cx="2194505" cy="1903555"/>
          </a:xfrm>
        </p:grpSpPr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5446D317-874F-C94D-9F6D-C2ED3064C486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4729206" y="3866895"/>
              <a:ext cx="0" cy="1903555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416B5B5F-BAD1-6944-AA58-E02FA12F232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2534701" y="3873776"/>
              <a:ext cx="2194505" cy="0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 w="lg" len="med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A1E557C9-C795-6F40-9225-49FBE5180971}"/>
              </a:ext>
            </a:extLst>
          </p:cNvPr>
          <p:cNvCxnSpPr/>
          <p:nvPr/>
        </p:nvCxnSpPr>
        <p:spPr>
          <a:xfrm>
            <a:off x="1579574" y="8372847"/>
            <a:ext cx="6592877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B439B1F7-C8F8-E043-81E8-5D178C9DB7F8}"/>
              </a:ext>
            </a:extLst>
          </p:cNvPr>
          <p:cNvGrpSpPr/>
          <p:nvPr/>
        </p:nvGrpSpPr>
        <p:grpSpPr>
          <a:xfrm>
            <a:off x="1579564" y="8364510"/>
            <a:ext cx="6592885" cy="1160337"/>
            <a:chOff x="11175997" y="7860209"/>
            <a:chExt cx="5911101" cy="1808023"/>
          </a:xfrm>
        </p:grpSpPr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78056048-B22B-5A4C-A775-FB18C6EA5FE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5997" y="7860209"/>
              <a:ext cx="0" cy="1751928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B24D5B89-AC4B-BB4A-98B4-887FF608EE1D}"/>
                </a:ext>
              </a:extLst>
            </p:cNvPr>
            <p:cNvCxnSpPr/>
            <p:nvPr/>
          </p:nvCxnSpPr>
          <p:spPr>
            <a:xfrm flipH="1">
              <a:off x="14122978" y="7873200"/>
              <a:ext cx="2" cy="1795032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17FC1844-6265-AC45-AEA8-89E6E63869E4}"/>
                </a:ext>
              </a:extLst>
            </p:cNvPr>
            <p:cNvCxnSpPr>
              <a:cxnSpLocks/>
            </p:cNvCxnSpPr>
            <p:nvPr/>
          </p:nvCxnSpPr>
          <p:spPr>
            <a:xfrm>
              <a:off x="17087098" y="7860211"/>
              <a:ext cx="0" cy="1808021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59A372EE-EBCD-1D4A-8E43-4273D879EB5E}"/>
              </a:ext>
            </a:extLst>
          </p:cNvPr>
          <p:cNvGrpSpPr/>
          <p:nvPr/>
        </p:nvGrpSpPr>
        <p:grpSpPr>
          <a:xfrm>
            <a:off x="9612276" y="6516949"/>
            <a:ext cx="502284" cy="505521"/>
            <a:chOff x="10655233" y="11700853"/>
            <a:chExt cx="502284" cy="505521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4CE6F171-53E8-D944-9847-FEA1CC3E6BA8}"/>
                </a:ext>
              </a:extLst>
            </p:cNvPr>
            <p:cNvSpPr/>
            <p:nvPr/>
          </p:nvSpPr>
          <p:spPr>
            <a:xfrm>
              <a:off x="10655233" y="11700853"/>
              <a:ext cx="502284" cy="505521"/>
            </a:xfrm>
            <a:prstGeom prst="ellipse">
              <a:avLst/>
            </a:prstGeom>
            <a:solidFill>
              <a:schemeClr val="bg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ru-RU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70333FA1-C085-D24D-88C3-F541CCEEC7E8}"/>
                </a:ext>
              </a:extLst>
            </p:cNvPr>
            <p:cNvGrpSpPr/>
            <p:nvPr/>
          </p:nvGrpSpPr>
          <p:grpSpPr>
            <a:xfrm>
              <a:off x="10779333" y="11875325"/>
              <a:ext cx="255394" cy="177013"/>
              <a:chOff x="5325213" y="8524516"/>
              <a:chExt cx="135450" cy="93880"/>
            </a:xfrm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5DDBEF50-9B65-FB46-9E8E-0739FCCF9E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5215" y="8580303"/>
                <a:ext cx="37494" cy="33991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A5630C37-29FA-F142-914A-19098B99AC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66792" y="8524516"/>
                <a:ext cx="93871" cy="93880"/>
              </a:xfrm>
              <a:prstGeom prst="line">
                <a:avLst/>
              </a:prstGeom>
              <a:ln w="22225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Shape 949">
            <a:extLst>
              <a:ext uri="{FF2B5EF4-FFF2-40B4-BE49-F238E27FC236}">
                <a16:creationId xmlns:a16="http://schemas.microsoft.com/office/drawing/2014/main" id="{40506E63-9C08-AF41-898A-A938B466E84F}"/>
              </a:ext>
            </a:extLst>
          </p:cNvPr>
          <p:cNvSpPr txBox="1">
            <a:spLocks/>
          </p:cNvSpPr>
          <p:nvPr/>
        </p:nvSpPr>
        <p:spPr>
          <a:xfrm>
            <a:off x="9648342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Графические элементы</a:t>
            </a:r>
          </a:p>
        </p:txBody>
      </p:sp>
      <p:sp>
        <p:nvSpPr>
          <p:cNvPr id="61" name="Shape 949">
            <a:extLst>
              <a:ext uri="{FF2B5EF4-FFF2-40B4-BE49-F238E27FC236}">
                <a16:creationId xmlns:a16="http://schemas.microsoft.com/office/drawing/2014/main" id="{CCFB0C25-0A46-CC48-8504-F807A7779D0A}"/>
              </a:ext>
            </a:extLst>
          </p:cNvPr>
          <p:cNvSpPr txBox="1">
            <a:spLocks/>
          </p:cNvSpPr>
          <p:nvPr/>
        </p:nvSpPr>
        <p:spPr>
          <a:xfrm>
            <a:off x="16236213" y="3441549"/>
            <a:ext cx="5836133" cy="751040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b="1" dirty="0">
                <a:latin typeface="+mj-lt"/>
              </a:rPr>
              <a:t>Образцы текстовых блоков</a:t>
            </a:r>
          </a:p>
        </p:txBody>
      </p:sp>
    </p:spTree>
    <p:extLst>
      <p:ext uri="{BB962C8B-B14F-4D97-AF65-F5344CB8AC3E}">
        <p14:creationId xmlns:p14="http://schemas.microsoft.com/office/powerpoint/2010/main" val="2812965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4DB203-9626-A44C-BFDC-B4B14C9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Простая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475F0B1-DE12-E843-AAF6-4FF110C8F4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097660-D9AE-6345-8ED0-ED577AAD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36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C0FFF6D-4857-5542-82CB-223C23C61F65}"/>
              </a:ext>
            </a:extLst>
          </p:cNvPr>
          <p:cNvCxnSpPr>
            <a:cxnSpLocks/>
          </p:cNvCxnSpPr>
          <p:nvPr/>
        </p:nvCxnSpPr>
        <p:spPr>
          <a:xfrm>
            <a:off x="12183231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C6B94A0D-AB36-1E43-B21C-7A8D46040F7A}"/>
              </a:ext>
            </a:extLst>
          </p:cNvPr>
          <p:cNvSpPr/>
          <p:nvPr/>
        </p:nvSpPr>
        <p:spPr>
          <a:xfrm>
            <a:off x="9632490" y="6762750"/>
            <a:ext cx="5128085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DAF3F9A1-6365-8F42-8994-2A66F3C17D1C}"/>
              </a:ext>
            </a:extLst>
          </p:cNvPr>
          <p:cNvCxnSpPr>
            <a:cxnSpLocks/>
          </p:cNvCxnSpPr>
          <p:nvPr/>
        </p:nvCxnSpPr>
        <p:spPr>
          <a:xfrm>
            <a:off x="15832526" y="4926078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9C90EFAE-83BC-EF47-BC98-4733C14EC6F8}"/>
              </a:ext>
            </a:extLst>
          </p:cNvPr>
          <p:cNvCxnSpPr>
            <a:cxnSpLocks/>
          </p:cNvCxnSpPr>
          <p:nvPr/>
        </p:nvCxnSpPr>
        <p:spPr>
          <a:xfrm>
            <a:off x="8501226" y="4904813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6EB0131-B611-7A43-B257-41D8587B42F8}"/>
              </a:ext>
            </a:extLst>
          </p:cNvPr>
          <p:cNvSpPr/>
          <p:nvPr/>
        </p:nvSpPr>
        <p:spPr>
          <a:xfrm>
            <a:off x="7432675" y="3103564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30F0D5B-67DE-4843-B710-E3421BE5D764}"/>
              </a:ext>
            </a:extLst>
          </p:cNvPr>
          <p:cNvCxnSpPr>
            <a:cxnSpLocks/>
          </p:cNvCxnSpPr>
          <p:nvPr/>
        </p:nvCxnSpPr>
        <p:spPr>
          <a:xfrm>
            <a:off x="12183231" y="8581096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50B9C28-0F92-1547-80EA-4C93945C5C56}"/>
              </a:ext>
            </a:extLst>
          </p:cNvPr>
          <p:cNvSpPr/>
          <p:nvPr/>
        </p:nvSpPr>
        <p:spPr>
          <a:xfrm>
            <a:off x="3775075" y="6762750"/>
            <a:ext cx="5094159" cy="1458913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2D2EF36-9A5A-CC4F-AEC7-08C8E7714A7A}"/>
              </a:ext>
            </a:extLst>
          </p:cNvPr>
          <p:cNvSpPr/>
          <p:nvPr/>
        </p:nvSpPr>
        <p:spPr>
          <a:xfrm>
            <a:off x="15479602" y="6762750"/>
            <a:ext cx="5134086" cy="1458914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AEC97FB0-8231-8646-9618-2C5C632A671B}"/>
              </a:ext>
            </a:extLst>
          </p:cNvPr>
          <p:cNvSpPr/>
          <p:nvPr/>
        </p:nvSpPr>
        <p:spPr>
          <a:xfrm>
            <a:off x="9632489" y="10424374"/>
            <a:ext cx="5128086" cy="145488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A4733A99-2A4A-034D-AD10-71A61773C4F0}"/>
              </a:ext>
            </a:extLst>
          </p:cNvPr>
          <p:cNvSpPr/>
          <p:nvPr/>
        </p:nvSpPr>
        <p:spPr>
          <a:xfrm>
            <a:off x="15484475" y="10424374"/>
            <a:ext cx="5129213" cy="1454889"/>
          </a:xfrm>
          <a:prstGeom prst="roundRect">
            <a:avLst>
              <a:gd name="adj" fmla="val 25078"/>
            </a:avLst>
          </a:prstGeom>
          <a:solidFill>
            <a:schemeClr val="accent1"/>
          </a:solidFill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13830A77-DC22-AE4F-B96C-D85996B61E0E}"/>
              </a:ext>
            </a:extLst>
          </p:cNvPr>
          <p:cNvCxnSpPr>
            <a:cxnSpLocks/>
          </p:cNvCxnSpPr>
          <p:nvPr/>
        </p:nvCxnSpPr>
        <p:spPr>
          <a:xfrm>
            <a:off x="18050060" y="8599805"/>
            <a:ext cx="866" cy="1444559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4FB1078-4E7E-ED4C-9D36-DBD9DDBCEFD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DA228CFA-6766-FC4A-9450-CABD64CBD0E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32" name="Группа 31">
              <a:extLst>
                <a:ext uri="{FF2B5EF4-FFF2-40B4-BE49-F238E27FC236}">
                  <a16:creationId xmlns:a16="http://schemas.microsoft.com/office/drawing/2014/main" id="{0699466F-1FCE-DD43-A64E-6D3EBD8C122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33" name="Овал 32">
                <a:extLst>
                  <a:ext uri="{FF2B5EF4-FFF2-40B4-BE49-F238E27FC236}">
                    <a16:creationId xmlns:a16="http://schemas.microsoft.com/office/drawing/2014/main" id="{C4F6DE1D-150C-AA42-9FD2-2299B8D4DA3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" name="Группа 33">
                <a:extLst>
                  <a:ext uri="{FF2B5EF4-FFF2-40B4-BE49-F238E27FC236}">
                    <a16:creationId xmlns:a16="http://schemas.microsoft.com/office/drawing/2014/main" id="{F48275A6-3204-0D41-B96D-7E74B3713EE8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35" name="Прямая соединительная линия 34">
                  <a:extLst>
                    <a:ext uri="{FF2B5EF4-FFF2-40B4-BE49-F238E27FC236}">
                      <a16:creationId xmlns:a16="http://schemas.microsoft.com/office/drawing/2014/main" id="{28C00BE9-2E2E-1D45-AF1E-FD7F7D671C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Прямая соединительная линия 35">
                  <a:extLst>
                    <a:ext uri="{FF2B5EF4-FFF2-40B4-BE49-F238E27FC236}">
                      <a16:creationId xmlns:a16="http://schemas.microsoft.com/office/drawing/2014/main" id="{336D00EC-9B0A-B243-AFD9-FCD4824D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659842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1D3017-1FD7-DF49-8E32-82BA8212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Сложная иерархическая схема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B7C5A8A-743A-834C-88E5-0723A50F9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A18C9F-46F5-204A-9A96-91E286BE4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37</a:t>
            </a:fld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0ADD0ED-3734-7645-80CD-02DBB1F66E23}"/>
              </a:ext>
            </a:extLst>
          </p:cNvPr>
          <p:cNvCxnSpPr>
            <a:cxnSpLocks/>
          </p:cNvCxnSpPr>
          <p:nvPr/>
        </p:nvCxnSpPr>
        <p:spPr>
          <a:xfrm>
            <a:off x="6340475" y="10057629"/>
            <a:ext cx="1123174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9D1E5B4-D52B-5440-A047-312DFD420905}"/>
              </a:ext>
            </a:extLst>
          </p:cNvPr>
          <p:cNvCxnSpPr>
            <a:cxnSpLocks/>
          </p:cNvCxnSpPr>
          <p:nvPr/>
        </p:nvCxnSpPr>
        <p:spPr>
          <a:xfrm>
            <a:off x="6340475" y="8223820"/>
            <a:ext cx="1087188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C2E0BFD-C631-494A-AD3C-07169C3ED274}"/>
              </a:ext>
            </a:extLst>
          </p:cNvPr>
          <p:cNvCxnSpPr>
            <a:cxnSpLocks/>
          </p:cNvCxnSpPr>
          <p:nvPr/>
        </p:nvCxnSpPr>
        <p:spPr>
          <a:xfrm>
            <a:off x="6340475" y="6398233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5B33DF0-2A42-7948-8159-20DB72626AA6}"/>
              </a:ext>
            </a:extLst>
          </p:cNvPr>
          <p:cNvCxnSpPr>
            <a:cxnSpLocks/>
          </p:cNvCxnSpPr>
          <p:nvPr/>
        </p:nvCxnSpPr>
        <p:spPr>
          <a:xfrm>
            <a:off x="6340475" y="4572644"/>
            <a:ext cx="1103066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48FEFFB-1501-404C-A468-AEE91D2ABA36}"/>
              </a:ext>
            </a:extLst>
          </p:cNvPr>
          <p:cNvCxnSpPr>
            <a:cxnSpLocks/>
          </p:cNvCxnSpPr>
          <p:nvPr/>
        </p:nvCxnSpPr>
        <p:spPr>
          <a:xfrm>
            <a:off x="11453302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5CD66FE-9C1D-6F4C-AD5D-267B2D64D4DD}"/>
              </a:ext>
            </a:extLst>
          </p:cNvPr>
          <p:cNvCxnSpPr>
            <a:cxnSpLocks/>
          </p:cNvCxnSpPr>
          <p:nvPr/>
        </p:nvCxnSpPr>
        <p:spPr>
          <a:xfrm flipV="1">
            <a:off x="11450320" y="8223819"/>
            <a:ext cx="7333355" cy="5781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C9E5275C-D250-F742-BD7D-E6A960C3CF49}"/>
              </a:ext>
            </a:extLst>
          </p:cNvPr>
          <p:cNvSpPr/>
          <p:nvPr/>
        </p:nvSpPr>
        <p:spPr>
          <a:xfrm>
            <a:off x="19150389" y="3822700"/>
            <a:ext cx="3670023" cy="3311525"/>
          </a:xfrm>
          <a:prstGeom prst="roundRect">
            <a:avLst>
              <a:gd name="adj" fmla="val 6923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BF4DA103-63EB-304E-B433-19B3EB8407DB}"/>
              </a:ext>
            </a:extLst>
          </p:cNvPr>
          <p:cNvSpPr/>
          <p:nvPr/>
        </p:nvSpPr>
        <p:spPr>
          <a:xfrm>
            <a:off x="1579563" y="3822700"/>
            <a:ext cx="4394201" cy="6959600"/>
          </a:xfrm>
          <a:prstGeom prst="roundRect">
            <a:avLst>
              <a:gd name="adj" fmla="val 871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4CD6306-469C-6445-B7F2-F433699AB950}"/>
              </a:ext>
            </a:extLst>
          </p:cNvPr>
          <p:cNvSpPr/>
          <p:nvPr/>
        </p:nvSpPr>
        <p:spPr>
          <a:xfrm>
            <a:off x="7811558" y="3833309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83FE0E66-C1C2-694A-B5D4-3F86581A93A1}"/>
              </a:ext>
            </a:extLst>
          </p:cNvPr>
          <p:cNvSpPr/>
          <p:nvPr/>
        </p:nvSpPr>
        <p:spPr>
          <a:xfrm>
            <a:off x="7811558" y="5658722"/>
            <a:ext cx="3285444" cy="147267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4D739C3-FEF3-004A-9C08-A8862CAA7A09}"/>
              </a:ext>
            </a:extLst>
          </p:cNvPr>
          <p:cNvSpPr/>
          <p:nvPr/>
        </p:nvSpPr>
        <p:spPr>
          <a:xfrm>
            <a:off x="7811558" y="7496176"/>
            <a:ext cx="3285444" cy="1449388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A42F01B0-3F03-AE4B-A71A-EC4D1EAFE91A}"/>
              </a:ext>
            </a:extLst>
          </p:cNvPr>
          <p:cNvSpPr/>
          <p:nvPr/>
        </p:nvSpPr>
        <p:spPr>
          <a:xfrm>
            <a:off x="7811558" y="9324975"/>
            <a:ext cx="3285444" cy="1457325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023678CD-7105-A244-9BE2-726197095F76}"/>
              </a:ext>
            </a:extLst>
          </p:cNvPr>
          <p:cNvSpPr/>
          <p:nvPr/>
        </p:nvSpPr>
        <p:spPr>
          <a:xfrm>
            <a:off x="12561887" y="3822701"/>
            <a:ext cx="5119687" cy="3305228"/>
          </a:xfrm>
          <a:prstGeom prst="roundRect">
            <a:avLst>
              <a:gd name="adj" fmla="val 1194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4C4EE9C-6887-0442-8BE7-01347F91C39C}"/>
              </a:ext>
            </a:extLst>
          </p:cNvPr>
          <p:cNvCxnSpPr/>
          <p:nvPr/>
        </p:nvCxnSpPr>
        <p:spPr>
          <a:xfrm rot="16200000" flipH="1">
            <a:off x="11821601" y="42011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E5CAC61-388D-DF4D-909F-FF281FC649C0}"/>
              </a:ext>
            </a:extLst>
          </p:cNvPr>
          <p:cNvCxnSpPr/>
          <p:nvPr/>
        </p:nvCxnSpPr>
        <p:spPr>
          <a:xfrm rot="16200000" flipH="1">
            <a:off x="11821601" y="6029933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F3F28D26-3A9F-3340-B6FA-D3A1A0F54A54}"/>
              </a:ext>
            </a:extLst>
          </p:cNvPr>
          <p:cNvCxnSpPr/>
          <p:nvPr/>
        </p:nvCxnSpPr>
        <p:spPr>
          <a:xfrm rot="16200000" flipH="1">
            <a:off x="18415375" y="5287077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57CFA967-2275-6745-9777-9B4ECFA39089}"/>
              </a:ext>
            </a:extLst>
          </p:cNvPr>
          <p:cNvSpPr/>
          <p:nvPr/>
        </p:nvSpPr>
        <p:spPr>
          <a:xfrm>
            <a:off x="19153188" y="7496174"/>
            <a:ext cx="3667223" cy="1449389"/>
          </a:xfrm>
          <a:prstGeom prst="roundRect">
            <a:avLst>
              <a:gd name="adj" fmla="val 22993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05D94AE2-94D6-2348-B5E1-25D1F916416D}"/>
              </a:ext>
            </a:extLst>
          </p:cNvPr>
          <p:cNvSpPr/>
          <p:nvPr/>
        </p:nvSpPr>
        <p:spPr>
          <a:xfrm>
            <a:off x="12568586" y="9325491"/>
            <a:ext cx="1832351" cy="1456809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sp>
        <p:nvSpPr>
          <p:cNvPr id="30" name="Скругленный прямоугольник 29">
            <a:extLst>
              <a:ext uri="{FF2B5EF4-FFF2-40B4-BE49-F238E27FC236}">
                <a16:creationId xmlns:a16="http://schemas.microsoft.com/office/drawing/2014/main" id="{6A8F7C98-776C-3D44-AA05-F2978D44F271}"/>
              </a:ext>
            </a:extLst>
          </p:cNvPr>
          <p:cNvSpPr/>
          <p:nvPr/>
        </p:nvSpPr>
        <p:spPr>
          <a:xfrm>
            <a:off x="19153188" y="9321553"/>
            <a:ext cx="3659187" cy="1475641"/>
          </a:xfrm>
          <a:prstGeom prst="roundRect">
            <a:avLst>
              <a:gd name="adj" fmla="val 22993"/>
            </a:avLst>
          </a:prstGeom>
          <a:solidFill>
            <a:schemeClr val="tx2"/>
          </a:solidFill>
          <a:ln w="1905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bg1"/>
                </a:solidFill>
              </a:rPr>
              <a:t>Текст</a:t>
            </a: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4B3F330E-28FC-7E4F-AE41-273549EABD0D}"/>
              </a:ext>
            </a:extLst>
          </p:cNvPr>
          <p:cNvCxnSpPr/>
          <p:nvPr/>
        </p:nvCxnSpPr>
        <p:spPr>
          <a:xfrm rot="16200000" flipH="1">
            <a:off x="18449241" y="9687534"/>
            <a:ext cx="1" cy="736599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CDB12D63-B2E6-374D-AF97-A905D4B1F179}"/>
              </a:ext>
            </a:extLst>
          </p:cNvPr>
          <p:cNvSpPr/>
          <p:nvPr/>
        </p:nvSpPr>
        <p:spPr>
          <a:xfrm>
            <a:off x="15849112" y="9319709"/>
            <a:ext cx="1832351" cy="1462591"/>
          </a:xfrm>
          <a:prstGeom prst="roundRect">
            <a:avLst>
              <a:gd name="adj" fmla="val 22993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Текст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5F4F865E-42A5-BB46-A4F0-E3113747078F}"/>
              </a:ext>
            </a:extLst>
          </p:cNvPr>
          <p:cNvCxnSpPr>
            <a:cxnSpLocks/>
          </p:cNvCxnSpPr>
          <p:nvPr/>
        </p:nvCxnSpPr>
        <p:spPr>
          <a:xfrm>
            <a:off x="14765214" y="10055833"/>
            <a:ext cx="735013" cy="0"/>
          </a:xfrm>
          <a:prstGeom prst="straightConnector1">
            <a:avLst/>
          </a:prstGeom>
          <a:ln w="19050" cmpd="sng">
            <a:solidFill>
              <a:schemeClr val="tx1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4B9E7A7F-D886-2448-944C-E179AAD7AD5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3482DFD5-926E-E74F-B698-45D8A59F373A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649596F5-A557-5A49-9194-A7D9DE0C64A6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44" name="Овал 43">
                <a:extLst>
                  <a:ext uri="{FF2B5EF4-FFF2-40B4-BE49-F238E27FC236}">
                    <a16:creationId xmlns:a16="http://schemas.microsoft.com/office/drawing/2014/main" id="{2E215E6E-E14C-534E-A100-7563625EF1E0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Группа 44">
                <a:extLst>
                  <a:ext uri="{FF2B5EF4-FFF2-40B4-BE49-F238E27FC236}">
                    <a16:creationId xmlns:a16="http://schemas.microsoft.com/office/drawing/2014/main" id="{85999CD3-75F4-5441-9360-6087D0168787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46" name="Прямая соединительная линия 45">
                  <a:extLst>
                    <a:ext uri="{FF2B5EF4-FFF2-40B4-BE49-F238E27FC236}">
                      <a16:creationId xmlns:a16="http://schemas.microsoft.com/office/drawing/2014/main" id="{27E24969-8D2D-9B49-86E4-7EE448BB6B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Прямая соединительная линия 46">
                  <a:extLst>
                    <a:ext uri="{FF2B5EF4-FFF2-40B4-BE49-F238E27FC236}">
                      <a16:creationId xmlns:a16="http://schemas.microsoft.com/office/drawing/2014/main" id="{0462405D-8AFE-0D44-AE81-A91959384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777313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сохранить стиль диаграммы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835C232-9345-8B48-9B8A-D6A2D85EB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41" y="3121025"/>
            <a:ext cx="13891419" cy="800735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B5929131-6D6D-0A4E-85AD-CB0B3FA853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47403" y="3441600"/>
            <a:ext cx="6584850" cy="8807550"/>
          </a:xfrm>
        </p:spPr>
        <p:txBody>
          <a:bodyPr/>
          <a:lstStyle/>
          <a:p>
            <a:pPr lvl="3"/>
            <a:r>
              <a:rPr lang="ru-RU" dirty="0"/>
              <a:t>Перейдите </a:t>
            </a:r>
            <a:br>
              <a:rPr lang="ru-RU" dirty="0"/>
            </a:br>
            <a:r>
              <a:rPr lang="ru-RU" dirty="0"/>
              <a:t>на слайд с меткой </a:t>
            </a:r>
            <a:br>
              <a:rPr lang="ru-RU" dirty="0"/>
            </a:br>
            <a:r>
              <a:rPr lang="ru-RU" dirty="0">
                <a:latin typeface="+mj-lt"/>
              </a:rPr>
              <a:t>Стиль для сохранения</a:t>
            </a:r>
          </a:p>
          <a:p>
            <a:pPr lvl="3"/>
            <a:r>
              <a:rPr lang="ru-RU" dirty="0"/>
              <a:t>Выделите диаграмму, </a:t>
            </a:r>
            <a:br>
              <a:rPr lang="ru-RU" dirty="0"/>
            </a:br>
            <a:r>
              <a:rPr lang="ru-RU" dirty="0"/>
              <a:t>нажмите на ней </a:t>
            </a:r>
            <a:br>
              <a:rPr lang="ru-RU" dirty="0"/>
            </a:br>
            <a:r>
              <a:rPr lang="ru-RU" dirty="0"/>
              <a:t>правой кнопкой мыши </a:t>
            </a:r>
            <a:br>
              <a:rPr lang="ru-RU" dirty="0"/>
            </a:br>
            <a:r>
              <a:rPr lang="ru-RU" dirty="0"/>
              <a:t>и в появившемся меню выберите команду </a:t>
            </a:r>
            <a:br>
              <a:rPr lang="ru-RU" dirty="0"/>
            </a:br>
            <a:r>
              <a:rPr lang="ru-RU" dirty="0">
                <a:latin typeface="+mj-lt"/>
              </a:rPr>
              <a:t>Сохранить как шаблон</a:t>
            </a:r>
          </a:p>
          <a:p>
            <a:pPr lvl="3"/>
            <a:r>
              <a:rPr lang="ru-RU" dirty="0"/>
              <a:t>Задайте имя и сохраните диаграмму в папку </a:t>
            </a:r>
            <a:br>
              <a:rPr lang="ru-RU" dirty="0"/>
            </a:br>
            <a:r>
              <a:rPr lang="ru-RU" dirty="0"/>
              <a:t>по умолчанию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2979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Гистограммы с группировкой,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39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701562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14A7AAA-2589-6442-8B71-2891FF8D663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AFF771BF-A4FD-3F45-A98B-FFE77C50E2D9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D85CDE67-F1CE-DE42-BD6B-C460C68FB3B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BDFDFA1-6B66-F944-AEBF-05F5A8C50072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523E1F74-A101-8F47-8FE3-09D40AE040B6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1745250D-A7B4-6742-BABB-92DCB4B429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C3A68BF1-D1D2-5B4E-9E2F-CC20740CC2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30559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ru-RU" sz="7200" dirty="0"/>
              <a:t>ЦЕЛЬ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3F1102-F57A-F746-A038-61C44165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нормированная </a:t>
            </a:r>
            <a:br>
              <a:rPr lang="ru-RU" dirty="0"/>
            </a:br>
            <a:r>
              <a:rPr lang="ru-RU" dirty="0"/>
              <a:t>с накоплением, стиль 2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E76DFD2-E34F-A14A-AAF7-70FE9BF2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BCCE00-B38E-304A-BDE9-C16EF2127B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40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18E36B85-C1D1-F847-B890-AE9833112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593199"/>
              </p:ext>
            </p:extLst>
          </p:nvPr>
        </p:nvGraphicFramePr>
        <p:xfrm>
          <a:off x="1587500" y="34147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5B5A35BF-E818-8740-AC22-83BD0DC76CD5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EBB1D1A-34ED-E641-AFDF-302AC0E013EB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5669168-BA81-D14E-848D-540455C3C1F2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CEE540AC-CD0F-2B47-AD81-0B01D4567E9E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94D6AA83-3622-BE49-ACCC-6060F91CD16F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D1AB33CB-6776-8D4D-A8E7-4FF198A0D3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0D048964-6041-834B-904A-FDC945912A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75979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41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105647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9B2091F3-756F-5C4F-A472-A1DE3B877CA0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B174BB15-617E-BD46-9CB5-A2B1DDB0940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7A8D8F2B-6892-EC44-B2DE-9667FA0BB389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18DE4499-B791-A44F-A09B-0794065E1EB3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BDDE9D74-2B5C-5548-B10F-F3BB6ABB6A50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E783D159-8BFB-9841-8CA9-BEEFF9BD80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28EEBC23-041A-CE40-945C-FFAD1470F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69347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7A4BAA-FAFC-234F-AB15-4105AFDB2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График, стиль 4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9CC5EF-BF1C-2B47-8EA8-AA55B4516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70B1C6-E1D9-0F4D-ABF4-1F90D5FB4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42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31B37591-83C3-184F-ACD0-B97BFF108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453004"/>
              </p:ext>
            </p:extLst>
          </p:nvPr>
        </p:nvGraphicFramePr>
        <p:xfrm>
          <a:off x="1587500" y="3173414"/>
          <a:ext cx="21224875" cy="8705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88E55FD0-BE99-534B-BD15-64AD6A3C0AC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32DC78AC-B29B-2048-9A19-3861B320F25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18E21F4B-A4D3-3A43-BE35-1D896AF6AE8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8EB9DA72-F017-9F42-956F-7CF47069CC6C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451F720C-606B-DF44-BDBF-5F044680B303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B63810FD-6223-2849-A22E-84CEBDEB12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B3E64912-28B3-CF4A-9407-31D4387FCD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95514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E99C03-C1FD-8247-8A9E-E204EDCA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5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6371D7A-8373-934F-93E5-E67E488D0C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9D5F85-C882-ED49-93D8-AC96C5FA8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43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BF1F278A-B9F7-5847-B163-FF59B123B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1677125"/>
              </p:ext>
            </p:extLst>
          </p:nvPr>
        </p:nvGraphicFramePr>
        <p:xfrm>
          <a:off x="1587500" y="3501266"/>
          <a:ext cx="21224875" cy="8372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09EF5787-A310-C244-9EA8-350FFEF4377C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1D1EFAF-E23F-074A-842A-C64A824FAC32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3" name="Группа 22">
              <a:extLst>
                <a:ext uri="{FF2B5EF4-FFF2-40B4-BE49-F238E27FC236}">
                  <a16:creationId xmlns:a16="http://schemas.microsoft.com/office/drawing/2014/main" id="{945DB4A1-6963-0B41-90FE-1F5A072EC54C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DE61EC35-6746-7E42-8372-9C1B2AF5DECA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C0C60046-3CA7-FC46-887B-9027BDA1F27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78A7D577-33CF-7E4D-A707-D786C6A8A2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47CB5C7D-2375-5642-9151-EDC09D1118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17980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B0C9ED-A341-9941-9981-D3CD43E6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с маркером, </a:t>
            </a:r>
            <a:br>
              <a:rPr lang="ru-RU" dirty="0"/>
            </a:br>
            <a:r>
              <a:rPr lang="ru-RU" dirty="0"/>
              <a:t>стиль 6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2CF932C-12D0-8D41-B41D-96D686B4A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93FA96-3A28-0840-9000-1A5B0B616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44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CE57339E-4D8E-2547-BBFB-1CA938C60F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7911477"/>
              </p:ext>
            </p:extLst>
          </p:nvPr>
        </p:nvGraphicFramePr>
        <p:xfrm>
          <a:off x="1587500" y="3487816"/>
          <a:ext cx="21224875" cy="8391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8391BC2-DA91-054C-949C-1E12986FE471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09DB585A-4BE9-CC47-95A8-755A30652AAE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AC40F1F1-12CE-F045-8759-F7F1B5517C5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6C35E0D-6D3C-1645-B74D-B467EB3C3DAF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DCA77F6-C3BB-8642-BE57-F0C2178D197A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1631A27C-11A3-914B-A41D-ACBCB71BB7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2B536676-04EF-614E-B229-6EA0100921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204280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88852-59ED-7F42-901E-8E11FEB67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стиль 7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79B29F-03EC-9F4A-A5A2-96DA564ED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0A64AC-8A67-EF47-B5B7-7D57FD5F1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45</a:t>
            </a:fld>
            <a:endParaRPr lang="ru-RU" dirty="0"/>
          </a:p>
        </p:txBody>
      </p:sp>
      <p:graphicFrame>
        <p:nvGraphicFramePr>
          <p:cNvPr id="6" name="Объект 12">
            <a:extLst>
              <a:ext uri="{FF2B5EF4-FFF2-40B4-BE49-F238E27FC236}">
                <a16:creationId xmlns:a16="http://schemas.microsoft.com/office/drawing/2014/main" id="{72E30EBE-CA65-3E44-908E-1626372B7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94780"/>
              </p:ext>
            </p:extLst>
          </p:nvPr>
        </p:nvGraphicFramePr>
        <p:xfrm>
          <a:off x="1587500" y="34909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4640ED21-7747-7D49-A057-E16697309238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BF913774-8954-6045-ABF8-8B6412E7B90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tx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Стиль для сохранения</a:t>
              </a:r>
            </a:p>
          </p:txBody>
        </p:sp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EE3B57E3-03DB-A244-873C-C993A6C11E4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F07AA9D0-C09C-F047-80BD-22C137AD36AB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4" name="Группа 23">
                <a:extLst>
                  <a:ext uri="{FF2B5EF4-FFF2-40B4-BE49-F238E27FC236}">
                    <a16:creationId xmlns:a16="http://schemas.microsoft.com/office/drawing/2014/main" id="{B59BD427-1CBA-A546-924B-27495AA012C2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9502D634-1C30-5F4D-ABAA-22B3105CE3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Прямая соединительная линия 25">
                  <a:extLst>
                    <a:ext uri="{FF2B5EF4-FFF2-40B4-BE49-F238E27FC236}">
                      <a16:creationId xmlns:a16="http://schemas.microsoft.com/office/drawing/2014/main" id="{A5720F69-37AF-A84F-8625-E7124ACE5D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405189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с накоплением, </a:t>
            </a:r>
            <a:br>
              <a:rPr lang="ru-RU" dirty="0"/>
            </a:br>
            <a:r>
              <a:rPr lang="ru-RU" dirty="0"/>
              <a:t>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46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223919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91CD04C1-387E-3A41-AFDC-03DAE8CC8A8A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4F45702-F835-F745-9204-561D7CC5677F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CD52EED-3826-E444-A173-EF81104A924E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A70886B1-7C4F-F645-AB7A-78518307CBFD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93E0DF39-8FE4-DD4A-AF5F-8A6F3CB9BD2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AD93E55E-52F0-A14D-8F71-1C66F7933D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3AEB3CD6-3AD9-5846-9925-A7D8211A2E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18729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47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423170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44679940-C12B-2D4C-8B51-954A759B30CB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27BD80A-93D6-FB4D-AB17-290BB6F45C76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1B3E6124-88A7-6E40-BD05-63F04A81E24B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006B4692-B405-5C44-A963-76A0E8E9FF06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A2DC7D65-68E6-DD42-93AC-6C7071E4743D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50A482BF-584C-6041-B7E3-64A6967EEF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869920F-E7BA-E241-90A1-3FD2DA489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580184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CA3C03-B5D4-6C4F-BB73-71FB7492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Гистограмма линейчатая </a:t>
            </a:r>
            <a:br>
              <a:rPr lang="ru-RU" dirty="0"/>
            </a:br>
            <a:r>
              <a:rPr lang="ru-RU" dirty="0"/>
              <a:t>с группировкой, стиль 1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70DA615-A9BF-7742-B8E1-4C47671638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51D3EF2-1943-1F4B-B5BB-BF383B280E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48</a:t>
            </a:fld>
            <a:endParaRPr lang="ru-RU" dirty="0"/>
          </a:p>
        </p:txBody>
      </p:sp>
      <p:graphicFrame>
        <p:nvGraphicFramePr>
          <p:cNvPr id="13" name="Объект 12">
            <a:extLst>
              <a:ext uri="{FF2B5EF4-FFF2-40B4-BE49-F238E27FC236}">
                <a16:creationId xmlns:a16="http://schemas.microsoft.com/office/drawing/2014/main" id="{59B2C61D-EA29-EE49-A420-6488CF3C8C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4612104"/>
              </p:ext>
            </p:extLst>
          </p:nvPr>
        </p:nvGraphicFramePr>
        <p:xfrm>
          <a:off x="1587500" y="3440113"/>
          <a:ext cx="212248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8818200A-F459-334B-87F7-15260280C303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68B21D5-55FF-D647-8876-D1D5C7265FB5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9A3E11B8-72A2-4041-95D5-111AA131C0D5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F199035C-0C0E-2D4B-961D-B1808CBD2F27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Группа 17">
                <a:extLst>
                  <a:ext uri="{FF2B5EF4-FFF2-40B4-BE49-F238E27FC236}">
                    <a16:creationId xmlns:a16="http://schemas.microsoft.com/office/drawing/2014/main" id="{F67E5674-6C5A-CA41-B296-6FBC0D3F3CFE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19" name="Прямая соединительная линия 18">
                  <a:extLst>
                    <a:ext uri="{FF2B5EF4-FFF2-40B4-BE49-F238E27FC236}">
                      <a16:creationId xmlns:a16="http://schemas.microsoft.com/office/drawing/2014/main" id="{98586A0B-D0B8-F849-A9CE-8DF03685B2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Прямая соединительная линия 19">
                  <a:extLst>
                    <a:ext uri="{FF2B5EF4-FFF2-40B4-BE49-F238E27FC236}">
                      <a16:creationId xmlns:a16="http://schemas.microsoft.com/office/drawing/2014/main" id="{9FD56983-EB08-5840-8B6B-DB59FA99F8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587121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ED880BE-F4DF-9845-81AA-AD4A9CFB9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C20F13-F7E9-484E-B39A-3FC0A0F7B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D63CEFC-C333-4041-A6C9-4CBD9C38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Диаграмма, оформление </a:t>
            </a:r>
            <a:br>
              <a:rPr lang="ru-RU" dirty="0"/>
            </a:br>
            <a:r>
              <a:rPr lang="ru-RU" dirty="0"/>
              <a:t>с таблицей, стиль 7</a:t>
            </a:r>
          </a:p>
        </p:txBody>
      </p:sp>
      <p:graphicFrame>
        <p:nvGraphicFramePr>
          <p:cNvPr id="14" name="Объект 12">
            <a:extLst>
              <a:ext uri="{FF2B5EF4-FFF2-40B4-BE49-F238E27FC236}">
                <a16:creationId xmlns:a16="http://schemas.microsoft.com/office/drawing/2014/main" id="{65A239A7-F173-C847-978A-D8A22CFBE9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748139"/>
              </p:ext>
            </p:extLst>
          </p:nvPr>
        </p:nvGraphicFramePr>
        <p:xfrm>
          <a:off x="1587500" y="3440113"/>
          <a:ext cx="10239375" cy="880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Объект 14">
            <a:extLst>
              <a:ext uri="{FF2B5EF4-FFF2-40B4-BE49-F238E27FC236}">
                <a16:creationId xmlns:a16="http://schemas.microsoft.com/office/drawing/2014/main" id="{BE8270A5-3452-2741-8049-091175719147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475911325"/>
              </p:ext>
            </p:extLst>
          </p:nvPr>
        </p:nvGraphicFramePr>
        <p:xfrm>
          <a:off x="10367963" y="5675313"/>
          <a:ext cx="8703056" cy="584951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7158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5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bg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1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tx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2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1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3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2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4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3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5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r>
                        <a:rPr lang="ru-RU" sz="3200" b="0" i="0" dirty="0">
                          <a:solidFill>
                            <a:schemeClr val="accent4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6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ru-RU" sz="3200" b="0" i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5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7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35845"/>
                  </a:ext>
                </a:extLst>
              </a:tr>
              <a:tr h="731189">
                <a:tc>
                  <a:txBody>
                    <a:bodyPr/>
                    <a:lstStyle/>
                    <a:p>
                      <a:pPr marL="0" marR="0" lvl="0" indent="0" algn="l" defTabSz="182861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3200" b="0" i="0" dirty="0">
                          <a:solidFill>
                            <a:schemeClr val="accent6"/>
                          </a:solidFill>
                          <a:latin typeface="+mn-lt"/>
                          <a:cs typeface="Arial" panose="020B0604020202020204" pitchFamily="34" charset="0"/>
                        </a:rPr>
                        <a:t>● </a:t>
                      </a:r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Категория диаграммы 8</a:t>
                      </a:r>
                    </a:p>
                  </a:txBody>
                  <a:tcPr marL="381000" marR="381000" marT="107654" marB="107654" anchor="ctr">
                    <a:lnL w="6350" cap="flat" cmpd="sng" algn="ctr">
                      <a:noFill/>
                      <a:prstDash val="solid"/>
                      <a:miter lim="800000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ru-RU" sz="3200" b="0" i="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381000" marR="381000" marT="107654" marB="107654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5822805"/>
                  </a:ext>
                </a:extLst>
              </a:tr>
            </a:tbl>
          </a:graphicData>
        </a:graphic>
      </p:graphicFrame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56FFFFD-9F75-BF46-83FA-E1235867593F}"/>
              </a:ext>
            </a:extLst>
          </p:cNvPr>
          <p:cNvGrpSpPr/>
          <p:nvPr/>
        </p:nvGrpSpPr>
        <p:grpSpPr>
          <a:xfrm>
            <a:off x="18799878" y="906463"/>
            <a:ext cx="5582535" cy="1095375"/>
            <a:chOff x="18799878" y="906463"/>
            <a:chExt cx="5582535" cy="1095375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E733FB3-FED5-5F46-A674-A84BAABE3E41}"/>
                </a:ext>
              </a:extLst>
            </p:cNvPr>
            <p:cNvSpPr/>
            <p:nvPr/>
          </p:nvSpPr>
          <p:spPr>
            <a:xfrm>
              <a:off x="18799878" y="906463"/>
              <a:ext cx="5582535" cy="1095375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216000" bIns="216000" rtlCol="0" anchor="ctr"/>
            <a:lstStyle/>
            <a:p>
              <a:r>
                <a:rPr lang="ru-RU" sz="3200" dirty="0">
                  <a:ln w="0"/>
                  <a:solidFill>
                    <a:schemeClr val="bg1"/>
                  </a:solidFill>
                </a:rPr>
                <a:t>        Пример</a:t>
              </a:r>
            </a:p>
          </p:txBody>
        </p:sp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CAFA9CC0-E26F-0A4D-BEB6-6CEC729A6603}"/>
                </a:ext>
              </a:extLst>
            </p:cNvPr>
            <p:cNvGrpSpPr/>
            <p:nvPr/>
          </p:nvGrpSpPr>
          <p:grpSpPr>
            <a:xfrm>
              <a:off x="19069932" y="1198928"/>
              <a:ext cx="502284" cy="505521"/>
              <a:chOff x="10655233" y="11700853"/>
              <a:chExt cx="502284" cy="505521"/>
            </a:xfrm>
          </p:grpSpPr>
          <p:sp>
            <p:nvSpPr>
              <p:cNvPr id="26" name="Овал 25">
                <a:extLst>
                  <a:ext uri="{FF2B5EF4-FFF2-40B4-BE49-F238E27FC236}">
                    <a16:creationId xmlns:a16="http://schemas.microsoft.com/office/drawing/2014/main" id="{CF8510AB-05A2-584B-B983-485B09175391}"/>
                  </a:ext>
                </a:extLst>
              </p:cNvPr>
              <p:cNvSpPr/>
              <p:nvPr/>
            </p:nvSpPr>
            <p:spPr>
              <a:xfrm>
                <a:off x="10655233" y="11700853"/>
                <a:ext cx="502284" cy="505521"/>
              </a:xfrm>
              <a:prstGeom prst="ellipse">
                <a:avLst/>
              </a:prstGeom>
              <a:solidFill>
                <a:schemeClr val="bg2"/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ru-RU" sz="3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Группа 26">
                <a:extLst>
                  <a:ext uri="{FF2B5EF4-FFF2-40B4-BE49-F238E27FC236}">
                    <a16:creationId xmlns:a16="http://schemas.microsoft.com/office/drawing/2014/main" id="{8388E0CD-0DF9-D345-86F9-06F4D4B6C591}"/>
                  </a:ext>
                </a:extLst>
              </p:cNvPr>
              <p:cNvGrpSpPr/>
              <p:nvPr/>
            </p:nvGrpSpPr>
            <p:grpSpPr>
              <a:xfrm>
                <a:off x="10779333" y="11875325"/>
                <a:ext cx="255394" cy="177013"/>
                <a:chOff x="5325213" y="8524516"/>
                <a:chExt cx="135450" cy="93880"/>
              </a:xfrm>
            </p:grpSpPr>
            <p:cxnSp>
              <p:nvCxnSpPr>
                <p:cNvPr id="28" name="Прямая соединительная линия 27">
                  <a:extLst>
                    <a:ext uri="{FF2B5EF4-FFF2-40B4-BE49-F238E27FC236}">
                      <a16:creationId xmlns:a16="http://schemas.microsoft.com/office/drawing/2014/main" id="{2344600E-E100-BA4C-B29C-7652471B3B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25215" y="8580303"/>
                  <a:ext cx="37494" cy="33991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Прямая соединительная линия 28">
                  <a:extLst>
                    <a:ext uri="{FF2B5EF4-FFF2-40B4-BE49-F238E27FC236}">
                      <a16:creationId xmlns:a16="http://schemas.microsoft.com/office/drawing/2014/main" id="{0FF083F8-B897-D046-81AB-270EC8D7C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66792" y="8524516"/>
                  <a:ext cx="93871" cy="93880"/>
                </a:xfrm>
                <a:prstGeom prst="line">
                  <a:avLst/>
                </a:prstGeom>
                <a:ln w="22225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3134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BD71BDFE-C757-0545-B296-AD87DDEBD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BBDD1C7-2C3D-2F46-B8E6-33991EBDA7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05C7127-674E-9942-9931-0DEF3B923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чёрном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89842A-016D-174F-B862-604B47DB7C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</a:t>
            </a:r>
            <a:r>
              <a:rPr lang="en-US" dirty="0"/>
              <a:t> import *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</a:t>
            </a:r>
            <a:r>
              <a:rPr lang="ru-RU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B7306A3-43F6-434C-80A5-43DE6A0E16C9}"/>
              </a:ext>
            </a:extLst>
          </p:cNvPr>
          <p:cNvGrpSpPr/>
          <p:nvPr/>
        </p:nvGrpSpPr>
        <p:grpSpPr>
          <a:xfrm>
            <a:off x="18081246" y="4932363"/>
            <a:ext cx="4762500" cy="5450725"/>
            <a:chOff x="18511836" y="3572959"/>
            <a:chExt cx="4762500" cy="5450725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F40ADA2-BDA7-2048-91E7-59878D7699A3}"/>
                </a:ext>
              </a:extLst>
            </p:cNvPr>
            <p:cNvSpPr/>
            <p:nvPr/>
          </p:nvSpPr>
          <p:spPr>
            <a:xfrm>
              <a:off x="18511836" y="3572959"/>
              <a:ext cx="4762500" cy="5450725"/>
            </a:xfrm>
            <a:prstGeom prst="rect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Объект 2">
              <a:extLst>
                <a:ext uri="{FF2B5EF4-FFF2-40B4-BE49-F238E27FC236}">
                  <a16:creationId xmlns:a16="http://schemas.microsoft.com/office/drawing/2014/main" id="{6A82F167-44B5-D04E-AFDF-B31C67E63C3A}"/>
                </a:ext>
              </a:extLst>
            </p:cNvPr>
            <p:cNvSpPr txBox="1">
              <a:spLocks/>
            </p:cNvSpPr>
            <p:nvPr/>
          </p:nvSpPr>
          <p:spPr>
            <a:xfrm>
              <a:off x="18893165" y="3916239"/>
              <a:ext cx="4199409" cy="2570658"/>
            </a:xfrm>
            <a:prstGeom prst="rect">
              <a:avLst/>
            </a:prstGeom>
          </p:spPr>
          <p:txBody>
            <a:bodyPr vert="horz" lIns="0" tIns="45720" rIns="91440" bIns="45720" rtlCol="0" anchor="ctr">
              <a:noAutofit/>
            </a:bodyPr>
            <a:lstStyle>
              <a:lvl1pPr marL="0" indent="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3000"/>
                </a:spcAft>
                <a:buFontTx/>
                <a:buNone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1pPr>
              <a:lvl2pPr marL="0" indent="-720000" algn="l" defTabSz="1908000" rtl="0" eaLnBrk="1" latinLnBrk="0" hangingPunct="1">
                <a:lnSpc>
                  <a:spcPts val="6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Pct val="120000"/>
                <a:buFont typeface="Impact" panose="020B0806030902050204" pitchFamily="34" charset="0"/>
                <a:buChar char="▌"/>
                <a:defRPr sz="4800" kern="1200" baseline="0">
                  <a:solidFill>
                    <a:schemeClr val="tx1"/>
                  </a:solidFill>
                  <a:latin typeface="Yandex Sans Text Regular" pitchFamily="2" charset="-52"/>
                  <a:ea typeface="+mn-ea"/>
                  <a:cs typeface="+mn-cs"/>
                </a:defRPr>
              </a:lvl2pPr>
              <a:lvl3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SzPct val="150000"/>
                <a:buFont typeface="Yandex Sans Text Light" panose="02000000000000000000" pitchFamily="2" charset="-52"/>
                <a:buChar char="›"/>
                <a:defRPr sz="4800" kern="1200" baseline="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3pPr>
              <a:lvl4pPr marL="1512000" indent="-720000" algn="l" defTabSz="1828709" rtl="0" eaLnBrk="1" latinLnBrk="0" hangingPunct="1">
                <a:lnSpc>
                  <a:spcPts val="6000"/>
                </a:lnSpc>
                <a:spcBef>
                  <a:spcPts val="3000"/>
                </a:spcBef>
                <a:spcAft>
                  <a:spcPts val="0"/>
                </a:spcAft>
                <a:buFont typeface="+mj-lt"/>
                <a:buAutoNum type="arabicPeriod"/>
                <a:defRPr sz="4800" kern="1200">
                  <a:solidFill>
                    <a:schemeClr val="tx1"/>
                  </a:solidFill>
                  <a:latin typeface="Yandex Sans Text Light" panose="02000000000000000000" pitchFamily="2" charset="-52"/>
                  <a:ea typeface="+mn-ea"/>
                  <a:cs typeface="+mn-cs"/>
                </a:defRPr>
              </a:lvl4pPr>
              <a:lvl5pPr marL="0" indent="0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8949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3303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7657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2011" indent="-457177" algn="l" defTabSz="1828709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случае, если ваш код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не помещается на одной странице, его можно продлить на следующем слайде; </a:t>
              </a:r>
              <a:b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</a:b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в разделе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«Переходы», </a:t>
              </a:r>
              <a:r>
                <a:rPr lang="ru-RU" sz="2200" dirty="0">
                  <a:solidFill>
                    <a:schemeClr val="bg1"/>
                  </a:solidFill>
                  <a:latin typeface="+mn-lt"/>
                  <a:ea typeface="Yandex Sans Text Regular"/>
                  <a:cs typeface="Yandex Sans Text Regular"/>
                  <a:sym typeface="Yandex Sans Text Regular"/>
                </a:rPr>
                <a:t>между слайдами поставить переход 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«</a:t>
              </a:r>
              <a:r>
                <a:rPr lang="ru-RU" sz="2200" dirty="0" err="1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Задвигание</a:t>
              </a:r>
              <a:r>
                <a:rPr lang="ru-RU" sz="2200" dirty="0">
                  <a:solidFill>
                    <a:schemeClr val="bg1"/>
                  </a:solidFill>
                  <a:latin typeface="+mj-lt"/>
                  <a:ea typeface="Yandex Sans Text Regular"/>
                  <a:cs typeface="Yandex Sans Text Regular"/>
                  <a:sym typeface="Yandex Sans Text Regular"/>
                </a:rPr>
                <a:t>»</a:t>
              </a:r>
              <a:endParaRPr lang="ru-RU" sz="2200" dirty="0">
                <a:solidFill>
                  <a:schemeClr val="bg1"/>
                </a:solidFill>
                <a:latin typeface="+mn-lt"/>
                <a:ea typeface="Yandex Sans Text Regular"/>
                <a:cs typeface="Yandex Sans Text Regular"/>
                <a:sym typeface="Yandex Sans Text Regular"/>
              </a:endParaRPr>
            </a:p>
          </p:txBody>
        </p:sp>
        <p:pic>
          <p:nvPicPr>
            <p:cNvPr id="9" name="Изображение 11">
              <a:extLst>
                <a:ext uri="{FF2B5EF4-FFF2-40B4-BE49-F238E27FC236}">
                  <a16:creationId xmlns:a16="http://schemas.microsoft.com/office/drawing/2014/main" id="{1DA85BFD-43CF-1D48-B8FF-45CE44B318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"/>
            <a:stretch/>
          </p:blipFill>
          <p:spPr>
            <a:xfrm>
              <a:off x="18893165" y="6727902"/>
              <a:ext cx="3923760" cy="17904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6586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17158B4A-DD06-F541-8760-DD49F0D2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048894C-097E-D744-BF27-007E40388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B56B97-528C-A048-9FAC-82AC7F48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Текст и код на белом фоне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73B23F-C282-E64C-A77E-A6C005A833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#coding=utf-8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>
                <a:solidFill>
                  <a:schemeClr val="accent5"/>
                </a:solidFill>
              </a:rPr>
              <a:t>vanilla </a:t>
            </a:r>
            <a:r>
              <a:rPr lang="en-US" dirty="0"/>
              <a:t>import *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defconAppKit.windows.baseWindow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tx2"/>
                </a:solidFill>
              </a:rPr>
              <a:t>BaseWindowController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/>
              <a:t>from </a:t>
            </a:r>
            <a:r>
              <a:rPr lang="en-US" dirty="0" err="1">
                <a:solidFill>
                  <a:schemeClr val="accent5"/>
                </a:solidFill>
              </a:rPr>
              <a:t>mojo.events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import </a:t>
            </a:r>
            <a:r>
              <a:rPr lang="en-US" dirty="0" err="1">
                <a:solidFill>
                  <a:schemeClr val="bg2"/>
                </a:solidFill>
              </a:rPr>
              <a:t>addObserver</a:t>
            </a:r>
            <a:r>
              <a:rPr lang="en-US" dirty="0"/>
              <a:t>, </a:t>
            </a:r>
            <a:r>
              <a:rPr lang="en-US" dirty="0" err="1">
                <a:solidFill>
                  <a:schemeClr val="bg2"/>
                </a:solidFill>
              </a:rPr>
              <a:t>removeObserver</a:t>
            </a:r>
            <a:br>
              <a:rPr lang="en-US" dirty="0"/>
            </a:br>
            <a:r>
              <a:rPr lang="en-US" dirty="0"/>
              <a:t>import </a:t>
            </a:r>
            <a:r>
              <a:rPr lang="en-US" dirty="0">
                <a:solidFill>
                  <a:schemeClr val="bg2"/>
                </a:solidFill>
              </a:rPr>
              <a:t>math</a:t>
            </a:r>
            <a:br>
              <a:rPr lang="en-US" dirty="0"/>
            </a:br>
            <a:r>
              <a:rPr lang="en-US" dirty="0"/>
              <a:t>class </a:t>
            </a:r>
            <a:r>
              <a:rPr lang="en-US" dirty="0" err="1">
                <a:solidFill>
                  <a:schemeClr val="accent1"/>
                </a:solidFill>
              </a:rPr>
              <a:t>ShowMouseCoordinatesTextBox</a:t>
            </a:r>
            <a:r>
              <a:rPr lang="en-US" dirty="0"/>
              <a:t>(</a:t>
            </a:r>
            <a:r>
              <a:rPr lang="en-US" dirty="0" err="1"/>
              <a:t>TextBox</a:t>
            </a:r>
            <a:r>
              <a:rPr lang="en-US" dirty="0"/>
              <a:t>):</a:t>
            </a:r>
            <a:endParaRPr lang="ru-RU" dirty="0"/>
          </a:p>
          <a:p>
            <a:br>
              <a:rPr lang="en-US" dirty="0"/>
            </a:br>
            <a:r>
              <a:rPr lang="en-US" dirty="0"/>
              <a:t>def 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 err="1">
                <a:solidFill>
                  <a:schemeClr val="bg2"/>
                </a:solidFill>
              </a:rPr>
              <a:t>init</a:t>
            </a:r>
            <a:r>
              <a:rPr lang="en-US" dirty="0">
                <a:solidFill>
                  <a:schemeClr val="bg2"/>
                </a:solidFill>
              </a:rPr>
              <a:t>__</a:t>
            </a:r>
            <a:r>
              <a:rPr lang="en-US" dirty="0"/>
              <a:t>(</a:t>
            </a:r>
            <a:r>
              <a:rPr lang="en-US" dirty="0">
                <a:solidFill>
                  <a:schemeClr val="accent6"/>
                </a:solidFill>
              </a:rPr>
              <a:t>self</a:t>
            </a:r>
            <a:r>
              <a:rPr lang="en-US" dirty="0"/>
              <a:t>, *</a:t>
            </a:r>
            <a:r>
              <a:rPr lang="en-US" dirty="0" err="1">
                <a:solidFill>
                  <a:schemeClr val="accent6"/>
                </a:solidFill>
              </a:rPr>
              <a:t>args</a:t>
            </a:r>
            <a:r>
              <a:rPr lang="en-US" dirty="0"/>
              <a:t>, **</a:t>
            </a:r>
            <a:r>
              <a:rPr lang="en-US" dirty="0" err="1">
                <a:solidFill>
                  <a:schemeClr val="accent6"/>
                </a:solidFill>
              </a:rPr>
              <a:t>kwargs</a:t>
            </a:r>
            <a:r>
              <a:rPr lang="en-US" dirty="0"/>
              <a:t>):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707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F24DBB8-8198-2F49-B028-95B917F12C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02AF02-EEA7-2B45-8E25-DE2D0F9B4F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Менеджер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7F30143-64C8-DD48-8059-7DA5BE4D3F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ivan@yandex-team.ru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0C64C690-208E-3E41-B58E-E85A1E16C7E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ivan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2AA66A53-313A-074E-ADCD-6C4DF0EB0BA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5451CCD-CDAF-0946-939E-D026F7EA4BC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605F966-5365-9E4A-BD45-469792AF1A9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90EC80F-71C3-8547-AEA7-FCF42442A5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815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79C2C-58FC-7C4E-BE7E-07A55F82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6565338"/>
            <a:ext cx="1075609" cy="107560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315C62-0EA7-454E-AB7C-9067EBD2D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3448245"/>
            <a:ext cx="1075609" cy="107560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7D6A87-44A1-EF4F-8263-64FA4BB842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3448245"/>
            <a:ext cx="1075609" cy="107560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2192382-8FEE-8944-965F-BB8B0F21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6565338"/>
            <a:ext cx="1075609" cy="107560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DCEC2C-B379-0649-A6DA-A1FA2A7446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6565338"/>
            <a:ext cx="1075609" cy="107560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DA3387-4310-8043-B564-EECB8961A6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3" y="3448245"/>
            <a:ext cx="1075609" cy="107560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5CDB22-1F41-FB48-8F80-D76E50E3D2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013" y="6565338"/>
            <a:ext cx="1075609" cy="107560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73CEBE05-8BAA-C84B-9F66-066898C78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216" y="3448245"/>
            <a:ext cx="1075609" cy="107560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ADCB681-BAA5-1442-8074-BFBA8B006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58" y="3448245"/>
            <a:ext cx="1075609" cy="107560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1D3B87A-0881-CA42-901B-DE8E6DD731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8" y="6565338"/>
            <a:ext cx="1075609" cy="1075609"/>
          </a:xfrm>
          <a:prstGeom prst="rect">
            <a:avLst/>
          </a:prstGeom>
        </p:spPr>
      </p:pic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69A605DC-7E56-464A-B8E1-B6B41B16B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Иконки для слайда с контактами</a:t>
            </a:r>
          </a:p>
        </p:txBody>
      </p:sp>
      <p:sp>
        <p:nvSpPr>
          <p:cNvPr id="36" name="Объект 35">
            <a:extLst>
              <a:ext uri="{FF2B5EF4-FFF2-40B4-BE49-F238E27FC236}">
                <a16:creationId xmlns:a16="http://schemas.microsoft.com/office/drawing/2014/main" id="{57538609-A1D1-A347-8A7C-7011875AB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35362" y="3440009"/>
            <a:ext cx="7327900" cy="8809141"/>
          </a:xfrm>
        </p:spPr>
        <p:txBody>
          <a:bodyPr/>
          <a:lstStyle/>
          <a:p>
            <a:r>
              <a:rPr lang="ru-RU" dirty="0"/>
              <a:t>Скопируй иконку с этого слайда</a:t>
            </a:r>
            <a:br>
              <a:rPr lang="ru-RU" dirty="0"/>
            </a:br>
            <a:br>
              <a:rPr lang="ru-RU" dirty="0"/>
            </a:b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и вставь её в бокс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Icon</a:t>
            </a:r>
            <a:r>
              <a:rPr lang="ru-RU" dirty="0"/>
              <a:t>» </a:t>
            </a:r>
            <a:br>
              <a:rPr lang="ru-RU" dirty="0"/>
            </a:br>
            <a:r>
              <a:rPr lang="ru-RU" dirty="0"/>
              <a:t>для иконки на слайде с контактами: </a:t>
            </a:r>
            <a:br>
              <a:rPr lang="en-US" dirty="0"/>
            </a:br>
            <a:r>
              <a:rPr lang="ru-RU" dirty="0"/>
              <a:t>нажми на бокс, а затем </a:t>
            </a:r>
          </a:p>
        </p:txBody>
      </p:sp>
      <p:sp>
        <p:nvSpPr>
          <p:cNvPr id="25" name="Shape 949">
            <a:extLst>
              <a:ext uri="{FF2B5EF4-FFF2-40B4-BE49-F238E27FC236}">
                <a16:creationId xmlns:a16="http://schemas.microsoft.com/office/drawing/2014/main" id="{1F727078-58ED-0A47-9C3B-F03417F57DFF}"/>
              </a:ext>
            </a:extLst>
          </p:cNvPr>
          <p:cNvSpPr txBox="1">
            <a:spLocks/>
          </p:cNvSpPr>
          <p:nvPr/>
        </p:nvSpPr>
        <p:spPr>
          <a:xfrm>
            <a:off x="144772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ru-RU" sz="2400" dirty="0" err="1">
                <a:latin typeface="+mn-lt"/>
              </a:rPr>
              <a:t>Вконтакте</a:t>
            </a:r>
            <a:endParaRPr lang="ru-RU" sz="2400" dirty="0">
              <a:latin typeface="+mn-lt"/>
            </a:endParaRPr>
          </a:p>
        </p:txBody>
      </p:sp>
      <p:sp>
        <p:nvSpPr>
          <p:cNvPr id="26" name="Shape 949">
            <a:extLst>
              <a:ext uri="{FF2B5EF4-FFF2-40B4-BE49-F238E27FC236}">
                <a16:creationId xmlns:a16="http://schemas.microsoft.com/office/drawing/2014/main" id="{44D1505D-05D2-E84F-B9E7-7C41AC58AC7E}"/>
              </a:ext>
            </a:extLst>
          </p:cNvPr>
          <p:cNvSpPr txBox="1">
            <a:spLocks/>
          </p:cNvSpPr>
          <p:nvPr/>
        </p:nvSpPr>
        <p:spPr>
          <a:xfrm>
            <a:off x="689447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Telegram</a:t>
            </a:r>
            <a:endParaRPr lang="ru-RU" sz="2400" dirty="0">
              <a:latin typeface="+mn-lt"/>
            </a:endParaRPr>
          </a:p>
        </p:txBody>
      </p:sp>
      <p:sp>
        <p:nvSpPr>
          <p:cNvPr id="27" name="Shape 949">
            <a:extLst>
              <a:ext uri="{FF2B5EF4-FFF2-40B4-BE49-F238E27FC236}">
                <a16:creationId xmlns:a16="http://schemas.microsoft.com/office/drawing/2014/main" id="{44D7723E-7293-FE49-B014-4AB61534145E}"/>
              </a:ext>
            </a:extLst>
          </p:cNvPr>
          <p:cNvSpPr txBox="1">
            <a:spLocks/>
          </p:cNvSpPr>
          <p:nvPr/>
        </p:nvSpPr>
        <p:spPr>
          <a:xfrm>
            <a:off x="9472932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Skype</a:t>
            </a:r>
            <a:endParaRPr lang="ru-RU" sz="2400" dirty="0">
              <a:latin typeface="+mn-lt"/>
            </a:endParaRPr>
          </a:p>
        </p:txBody>
      </p:sp>
      <p:sp>
        <p:nvSpPr>
          <p:cNvPr id="28" name="Shape 949">
            <a:extLst>
              <a:ext uri="{FF2B5EF4-FFF2-40B4-BE49-F238E27FC236}">
                <a16:creationId xmlns:a16="http://schemas.microsoft.com/office/drawing/2014/main" id="{FE2B5D95-8ECF-1847-9BA4-85785E2A2A51}"/>
              </a:ext>
            </a:extLst>
          </p:cNvPr>
          <p:cNvSpPr txBox="1">
            <a:spLocks/>
          </p:cNvSpPr>
          <p:nvPr/>
        </p:nvSpPr>
        <p:spPr>
          <a:xfrm>
            <a:off x="1204872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Site</a:t>
            </a:r>
            <a:endParaRPr lang="ru-RU" sz="2400" dirty="0">
              <a:latin typeface="+mn-lt"/>
            </a:endParaRPr>
          </a:p>
        </p:txBody>
      </p:sp>
      <p:sp>
        <p:nvSpPr>
          <p:cNvPr id="29" name="Shape 949">
            <a:extLst>
              <a:ext uri="{FF2B5EF4-FFF2-40B4-BE49-F238E27FC236}">
                <a16:creationId xmlns:a16="http://schemas.microsoft.com/office/drawing/2014/main" id="{30CE40A5-6060-EC41-B1A8-639569EA01B5}"/>
              </a:ext>
            </a:extLst>
          </p:cNvPr>
          <p:cNvSpPr txBox="1">
            <a:spLocks/>
          </p:cNvSpPr>
          <p:nvPr/>
        </p:nvSpPr>
        <p:spPr>
          <a:xfrm>
            <a:off x="434649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Phone</a:t>
            </a:r>
            <a:endParaRPr lang="ru-RU" sz="2400" dirty="0">
              <a:latin typeface="+mn-lt"/>
            </a:endParaRPr>
          </a:p>
        </p:txBody>
      </p:sp>
      <p:sp>
        <p:nvSpPr>
          <p:cNvPr id="30" name="Shape 949">
            <a:extLst>
              <a:ext uri="{FF2B5EF4-FFF2-40B4-BE49-F238E27FC236}">
                <a16:creationId xmlns:a16="http://schemas.microsoft.com/office/drawing/2014/main" id="{211A696D-E465-844E-86A6-B3F53D42478F}"/>
              </a:ext>
            </a:extLst>
          </p:cNvPr>
          <p:cNvSpPr txBox="1">
            <a:spLocks/>
          </p:cNvSpPr>
          <p:nvPr/>
        </p:nvSpPr>
        <p:spPr>
          <a:xfrm>
            <a:off x="4346499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Instagram</a:t>
            </a:r>
            <a:endParaRPr lang="ru-RU" sz="2400" dirty="0">
              <a:latin typeface="+mn-lt"/>
            </a:endParaRPr>
          </a:p>
        </p:txBody>
      </p:sp>
      <p:sp>
        <p:nvSpPr>
          <p:cNvPr id="31" name="Shape 949">
            <a:extLst>
              <a:ext uri="{FF2B5EF4-FFF2-40B4-BE49-F238E27FC236}">
                <a16:creationId xmlns:a16="http://schemas.microsoft.com/office/drawing/2014/main" id="{73FAD90E-18D3-8444-B721-4D5353CF5802}"/>
              </a:ext>
            </a:extLst>
          </p:cNvPr>
          <p:cNvSpPr txBox="1">
            <a:spLocks/>
          </p:cNvSpPr>
          <p:nvPr/>
        </p:nvSpPr>
        <p:spPr>
          <a:xfrm>
            <a:off x="9472932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 err="1">
                <a:latin typeface="+mn-lt"/>
              </a:rPr>
              <a:t>Github</a:t>
            </a:r>
            <a:endParaRPr lang="ru-RU" sz="2400" dirty="0">
              <a:latin typeface="+mn-lt"/>
            </a:endParaRPr>
          </a:p>
        </p:txBody>
      </p:sp>
      <p:sp>
        <p:nvSpPr>
          <p:cNvPr id="32" name="Shape 949">
            <a:extLst>
              <a:ext uri="{FF2B5EF4-FFF2-40B4-BE49-F238E27FC236}">
                <a16:creationId xmlns:a16="http://schemas.microsoft.com/office/drawing/2014/main" id="{0A57E5E1-AD86-4545-8655-C4C36DDB79C7}"/>
              </a:ext>
            </a:extLst>
          </p:cNvPr>
          <p:cNvSpPr txBox="1">
            <a:spLocks/>
          </p:cNvSpPr>
          <p:nvPr/>
        </p:nvSpPr>
        <p:spPr>
          <a:xfrm>
            <a:off x="12048729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Facebook</a:t>
            </a:r>
            <a:endParaRPr lang="ru-RU" sz="2400" dirty="0">
              <a:latin typeface="+mn-lt"/>
            </a:endParaRPr>
          </a:p>
        </p:txBody>
      </p:sp>
      <p:sp>
        <p:nvSpPr>
          <p:cNvPr id="33" name="Shape 949">
            <a:extLst>
              <a:ext uri="{FF2B5EF4-FFF2-40B4-BE49-F238E27FC236}">
                <a16:creationId xmlns:a16="http://schemas.microsoft.com/office/drawing/2014/main" id="{8D03157D-981E-5C47-8335-D1A53EABF2E2}"/>
              </a:ext>
            </a:extLst>
          </p:cNvPr>
          <p:cNvSpPr txBox="1">
            <a:spLocks/>
          </p:cNvSpPr>
          <p:nvPr/>
        </p:nvSpPr>
        <p:spPr>
          <a:xfrm>
            <a:off x="1473124" y="4857810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Email</a:t>
            </a:r>
            <a:endParaRPr lang="ru-RU" sz="2400" dirty="0">
              <a:latin typeface="+mn-lt"/>
            </a:endParaRPr>
          </a:p>
        </p:txBody>
      </p:sp>
      <p:sp>
        <p:nvSpPr>
          <p:cNvPr id="34" name="Shape 949">
            <a:extLst>
              <a:ext uri="{FF2B5EF4-FFF2-40B4-BE49-F238E27FC236}">
                <a16:creationId xmlns:a16="http://schemas.microsoft.com/office/drawing/2014/main" id="{0E180046-8A13-9A45-82E5-35846CFB3A48}"/>
              </a:ext>
            </a:extLst>
          </p:cNvPr>
          <p:cNvSpPr txBox="1">
            <a:spLocks/>
          </p:cNvSpPr>
          <p:nvPr/>
        </p:nvSpPr>
        <p:spPr>
          <a:xfrm>
            <a:off x="6894474" y="7983542"/>
            <a:ext cx="1816176" cy="38225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1828709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Tx/>
              <a:buNone/>
              <a:tabLst>
                <a:tab pos="5524500" algn="l"/>
              </a:tabLst>
              <a:defRPr sz="30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1pPr>
            <a:lvl2pPr marL="0" indent="-720000" algn="l" defTabSz="1908000" rtl="0" eaLnBrk="1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defRPr sz="4800" kern="1200" baseline="0">
                <a:solidFill>
                  <a:schemeClr val="tx1"/>
                </a:solidFill>
                <a:latin typeface="Yandex Sans Text Regular" pitchFamily="2" charset="-52"/>
                <a:ea typeface="+mn-ea"/>
                <a:cs typeface="+mn-cs"/>
              </a:defRPr>
            </a:lvl2pPr>
            <a:lvl3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SzPct val="150000"/>
              <a:buFont typeface="Yandex Sans Text Light" panose="02000000000000000000" pitchFamily="2" charset="-52"/>
              <a:buChar char="›"/>
              <a:defRPr sz="4800" kern="1200" baseline="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3pPr>
            <a:lvl4pPr marL="1512000" indent="-720000" algn="l" defTabSz="1828709" rtl="0" eaLnBrk="1" latinLnBrk="0" hangingPunct="1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buFont typeface="+mj-lt"/>
              <a:buAutoNum type="arabicPeriod"/>
              <a:defRPr sz="4800" kern="1200">
                <a:solidFill>
                  <a:schemeClr val="tx1"/>
                </a:solidFill>
                <a:latin typeface="Yandex Sans Text Light" panose="02000000000000000000" pitchFamily="2" charset="-52"/>
                <a:ea typeface="+mn-ea"/>
                <a:cs typeface="+mn-cs"/>
              </a:defRPr>
            </a:lvl4pPr>
            <a:lvl5pPr marL="0" indent="0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949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303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657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011" indent="-457177" algn="l" defTabSz="18287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n-US" sz="2400" dirty="0">
                <a:latin typeface="+mn-lt"/>
              </a:rPr>
              <a:t>Bitbucket</a:t>
            </a:r>
            <a:endParaRPr lang="ru-RU" sz="2400" dirty="0">
              <a:latin typeface="+mn-lt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81C0EA04-8E6D-1943-9E2A-A1055ADD7DF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4209717"/>
            <a:ext cx="421977" cy="421977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DA3C6C58-A4CF-5C46-B0EF-B405D24A15DA}"/>
              </a:ext>
            </a:extLst>
          </p:cNvPr>
          <p:cNvSpPr/>
          <p:nvPr/>
        </p:nvSpPr>
        <p:spPr>
          <a:xfrm>
            <a:off x="16720691" y="4149444"/>
            <a:ext cx="41440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C</a:t>
            </a:r>
            <a:r>
              <a:rPr lang="ru-RU" sz="3200" dirty="0">
                <a:solidFill>
                  <a:srgbClr val="000000"/>
                </a:solidFill>
              </a:rPr>
              <a:t>  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C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780F599-93BA-8642-83B8-C63AEEF5BC2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4192183"/>
            <a:ext cx="417289" cy="417289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A0C76B-48BA-6241-A0E0-B6545D0808B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236306" y="6616185"/>
            <a:ext cx="421977" cy="421977"/>
          </a:xfrm>
          <a:prstGeom prst="rect">
            <a:avLst/>
          </a:prstGeom>
        </p:spPr>
      </p:pic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1866B16B-E8AF-DD46-971B-1C8FF78B6209}"/>
              </a:ext>
            </a:extLst>
          </p:cNvPr>
          <p:cNvSpPr/>
          <p:nvPr/>
        </p:nvSpPr>
        <p:spPr>
          <a:xfrm>
            <a:off x="16720691" y="6555912"/>
            <a:ext cx="41376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Ctrl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ru-RU" sz="3200" dirty="0">
                <a:solidFill>
                  <a:srgbClr val="000000"/>
                </a:solidFill>
              </a:rPr>
              <a:t>        </a:t>
            </a:r>
            <a:r>
              <a:rPr lang="en-US" sz="3200" dirty="0" err="1">
                <a:solidFill>
                  <a:srgbClr val="000000"/>
                </a:solidFill>
              </a:rPr>
              <a:t>Cmd</a:t>
            </a:r>
            <a:r>
              <a:rPr lang="en-US" sz="3200" dirty="0">
                <a:solidFill>
                  <a:srgbClr val="000000"/>
                </a:solidFill>
              </a:rPr>
              <a:t> + V</a:t>
            </a:r>
            <a:r>
              <a:rPr lang="ru-RU" sz="3200" dirty="0">
                <a:solidFill>
                  <a:srgbClr val="000000"/>
                </a:solidFill>
              </a:rPr>
              <a:t> </a:t>
            </a:r>
            <a:endParaRPr lang="ru-RU" dirty="0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E1F4236D-008D-654D-9284-6095B159247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558884" y="6598651"/>
            <a:ext cx="417289" cy="417289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30B3238-1E68-4943-B774-B5771B4707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254" y="7515819"/>
            <a:ext cx="7594600" cy="346710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3D24A42F-A303-5249-8811-5C77D89FF65D}"/>
              </a:ext>
            </a:extLst>
          </p:cNvPr>
          <p:cNvSpPr/>
          <p:nvPr/>
        </p:nvSpPr>
        <p:spPr>
          <a:xfrm>
            <a:off x="15707319" y="9462311"/>
            <a:ext cx="484094" cy="470647"/>
          </a:xfrm>
          <a:prstGeom prst="rect">
            <a:avLst/>
          </a:prstGeom>
          <a:noFill/>
          <a:ln w="38100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" bIns="216000" rtlCol="0" anchor="ctr"/>
          <a:lstStyle/>
          <a:p>
            <a:pPr algn="ctr"/>
            <a:endParaRPr lang="ru-RU" dirty="0">
              <a:ln w="0"/>
              <a:solidFill>
                <a:schemeClr val="tx1"/>
              </a:solidFill>
              <a:latin typeface="YS Tex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29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методы реконструкции генной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71305</TotalTime>
  <Words>733</Words>
  <Application>Microsoft Office PowerPoint</Application>
  <PresentationFormat>Произвольный</PresentationFormat>
  <Paragraphs>314</Paragraphs>
  <Slides>53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60" baseType="lpstr">
      <vt:lpstr>Arial</vt:lpstr>
      <vt:lpstr>Arial Unicode MS</vt:lpstr>
      <vt:lpstr>Calibri</vt:lpstr>
      <vt:lpstr>Courier New</vt:lpstr>
      <vt:lpstr>Yandex Sans Text Light</vt:lpstr>
      <vt:lpstr>YS Text Light</vt:lpstr>
      <vt:lpstr>Yandex</vt:lpstr>
      <vt:lpstr>Презентация PowerPoint</vt:lpstr>
      <vt:lpstr>Разработка метода реконструкции топологии генной сети по экспериментальным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Основные методы реконструкции генной сети</vt:lpstr>
      <vt:lpstr>Общие методы</vt:lpstr>
      <vt:lpstr>Общие методы</vt:lpstr>
      <vt:lpstr>Общие методы</vt:lpstr>
      <vt:lpstr>Если коротко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Приложение к реальным данным рака человека</vt:lpstr>
      <vt:lpstr>Graph embeddings (graph2vec) </vt:lpstr>
      <vt:lpstr>Graph embeddings (graph2vec) </vt:lpstr>
      <vt:lpstr>Graph embeddings (graph2vec) </vt:lpstr>
      <vt:lpstr>Если коротко</vt:lpstr>
      <vt:lpstr>Чему мы научились?</vt:lpstr>
      <vt:lpstr>Проблемы</vt:lpstr>
      <vt:lpstr>  TODO:</vt:lpstr>
      <vt:lpstr>Спасибо за внимание!</vt:lpstr>
      <vt:lpstr>Презентация PowerPoint</vt:lpstr>
      <vt:lpstr>Заголовок презентации</vt:lpstr>
      <vt:lpstr>Стиль для оформления таблиц</vt:lpstr>
      <vt:lpstr>Оформление таблицы  с выделением</vt:lpstr>
      <vt:lpstr>Элементы оформления схем</vt:lpstr>
      <vt:lpstr>Простая схема</vt:lpstr>
      <vt:lpstr>Сложная иерархическая схема</vt:lpstr>
      <vt:lpstr>Как сохранить стиль диаграммы</vt:lpstr>
      <vt:lpstr>Гистограммы с группировкой,  стиль 1</vt:lpstr>
      <vt:lpstr>Гистограмма нормированная  с накоплением, стиль 2</vt:lpstr>
      <vt:lpstr>График, стиль 3</vt:lpstr>
      <vt:lpstr>График, стиль 4</vt:lpstr>
      <vt:lpstr>График с маркером,  стиль 5</vt:lpstr>
      <vt:lpstr>График с маркером,  стиль 6</vt:lpstr>
      <vt:lpstr>Диаграмма, стиль 7</vt:lpstr>
      <vt:lpstr>Гистограмма с накоплением,  стиль 1</vt:lpstr>
      <vt:lpstr>Гистограмма линейчатая  с группировкой, стиль 1</vt:lpstr>
      <vt:lpstr>Гистограмма линейчатая  с группировкой, стиль 1</vt:lpstr>
      <vt:lpstr>Диаграмма, оформление  с таблицей, стиль 7</vt:lpstr>
      <vt:lpstr>Текст и код на чёрном фоне</vt:lpstr>
      <vt:lpstr>Текст и код на белом фоне</vt:lpstr>
      <vt:lpstr>Спасибо</vt:lpstr>
      <vt:lpstr>Иконки для слайда с контактами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ActiveChooN bold</cp:lastModifiedBy>
  <cp:revision>1735</cp:revision>
  <dcterms:created xsi:type="dcterms:W3CDTF">2014-09-09T08:22:07Z</dcterms:created>
  <dcterms:modified xsi:type="dcterms:W3CDTF">2019-02-14T07:29:58Z</dcterms:modified>
  <cp:category>presentation technology</cp:category>
</cp:coreProperties>
</file>